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comments/comment2.xml" ContentType="application/vnd.openxmlformats-officedocument.presentationml.comments+xml"/>
  <Override PartName="/ppt/notesSlides/notesSlide2.xml" ContentType="application/vnd.openxmlformats-officedocument.presentationml.notesSlide+xml"/>
  <Override PartName="/ppt/comments/comment3.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4.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5.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6.xml" ContentType="application/vnd.openxmlformats-officedocument.presentationml.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7.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omments/comment8.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57" r:id="rId3"/>
    <p:sldId id="300" r:id="rId4"/>
    <p:sldId id="259" r:id="rId5"/>
    <p:sldId id="293" r:id="rId6"/>
    <p:sldId id="287" r:id="rId7"/>
    <p:sldId id="279" r:id="rId8"/>
    <p:sldId id="278" r:id="rId9"/>
    <p:sldId id="276" r:id="rId10"/>
    <p:sldId id="297" r:id="rId11"/>
    <p:sldId id="282" r:id="rId12"/>
    <p:sldId id="294" r:id="rId13"/>
    <p:sldId id="283" r:id="rId14"/>
    <p:sldId id="295" r:id="rId15"/>
    <p:sldId id="284" r:id="rId16"/>
    <p:sldId id="285" r:id="rId17"/>
    <p:sldId id="296" r:id="rId18"/>
    <p:sldId id="286" r:id="rId19"/>
    <p:sldId id="301" r:id="rId20"/>
    <p:sldId id="302" r:id="rId21"/>
    <p:sldId id="303" r:id="rId22"/>
    <p:sldId id="267" r:id="rId23"/>
    <p:sldId id="299" r:id="rId24"/>
    <p:sldId id="298" r:id="rId25"/>
    <p:sldId id="288" r:id="rId26"/>
    <p:sldId id="289" r:id="rId27"/>
    <p:sldId id="291" r:id="rId28"/>
    <p:sldId id="29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cGenn" initials="W" lastIdx="15" clrIdx="0"/>
  <p:cmAuthor id="1" name="Joyanto Chanda" initials="JC" lastIdx="1" clrIdx="1">
    <p:extLst>
      <p:ext uri="{19B8F6BF-5375-455C-9EA6-DF929625EA0E}">
        <p15:presenceInfo xmlns:p15="http://schemas.microsoft.com/office/powerpoint/2012/main" userId="Joyanto Chand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99FF"/>
    <a:srgbClr val="7335A2"/>
    <a:srgbClr val="9900FF"/>
    <a:srgbClr val="CC00FF"/>
    <a:srgbClr val="D18FBD"/>
    <a:srgbClr val="9999FF"/>
    <a:srgbClr val="CC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2592" autoAdjust="0"/>
  </p:normalViewPr>
  <p:slideViewPr>
    <p:cSldViewPr snapToGrid="0">
      <p:cViewPr>
        <p:scale>
          <a:sx n="66" d="100"/>
          <a:sy n="66" d="100"/>
        </p:scale>
        <p:origin x="668" y="-256"/>
      </p:cViewPr>
      <p:guideLst>
        <p:guide orient="horz" pos="2160"/>
        <p:guide pos="3840"/>
      </p:guideLst>
    </p:cSldViewPr>
  </p:slideViewPr>
  <p:notesTextViewPr>
    <p:cViewPr>
      <p:scale>
        <a:sx n="3" d="2"/>
        <a:sy n="3" d="2"/>
      </p:scale>
      <p:origin x="0" y="0"/>
    </p:cViewPr>
  </p:notesTextViewPr>
  <p:notesViewPr>
    <p:cSldViewPr snapToGrid="0">
      <p:cViewPr varScale="1">
        <p:scale>
          <a:sx n="58" d="100"/>
          <a:sy n="58" d="100"/>
        </p:scale>
        <p:origin x="2472"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8-01-12T11:37:55.145" idx="5">
    <p:pos x="2455" y="1390"/>
    <p:text>The size of the slides seems to be wider then normal, make sure it doesnt cause projection problems</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18-01-12T11:30:32.609" idx="1">
    <p:pos x="6657" y="2009"/>
    <p:text>add something to explain what these are</p:text>
  </p:cm>
  <p:cm authorId="0" dt="2018-01-12T11:31:08.001" idx="2">
    <p:pos x="6530" y="2913"/>
    <p:text>What can?</p:text>
  </p:cm>
</p:cmLst>
</file>

<file path=ppt/comments/comment3.xml><?xml version="1.0" encoding="utf-8"?>
<p:cmLst xmlns:a="http://schemas.openxmlformats.org/drawingml/2006/main" xmlns:r="http://schemas.openxmlformats.org/officeDocument/2006/relationships" xmlns:p="http://schemas.openxmlformats.org/presentationml/2006/main">
  <p:cm authorId="0" dt="2018-01-12T12:13:05.041" idx="13">
    <p:pos x="10" y="10"/>
    <p:text>Why not have the rest of the notes?</p:text>
  </p:cm>
</p:cmLst>
</file>

<file path=ppt/comments/comment4.xml><?xml version="1.0" encoding="utf-8"?>
<p:cmLst xmlns:a="http://schemas.openxmlformats.org/drawingml/2006/main" xmlns:r="http://schemas.openxmlformats.org/officeDocument/2006/relationships" xmlns:p="http://schemas.openxmlformats.org/presentationml/2006/main">
  <p:cm authorId="0" dt="2018-01-12T12:15:48.801" idx="15">
    <p:pos x="5284" y="449"/>
    <p:text>Make sure you emphasize that this is about the stepper motor instrument</p:text>
  </p:cm>
</p:cmLst>
</file>

<file path=ppt/comments/comment5.xml><?xml version="1.0" encoding="utf-8"?>
<p:cmLst xmlns:a="http://schemas.openxmlformats.org/drawingml/2006/main" xmlns:r="http://schemas.openxmlformats.org/officeDocument/2006/relationships" xmlns:p="http://schemas.openxmlformats.org/presentationml/2006/main">
  <p:cm authorId="1" dt="2018-01-18T10:16:29.690" idx="1">
    <p:pos x="10" y="10"/>
    <p:text>change images for keyboard to updated design</p:text>
    <p:extLst>
      <p:ext uri="{C676402C-5697-4E1C-873F-D02D1690AC5C}">
        <p15:threadingInfo xmlns:p15="http://schemas.microsoft.com/office/powerpoint/2012/main" timeZoneBias="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0" dt="2018-01-12T11:34:00.929" idx="4">
    <p:pos x="2734" y="2351"/>
    <p:text>Is this meant to be here?</p:text>
  </p:cm>
  <p:cm authorId="0" dt="2018-01-12T11:51:33.665" idx="8">
    <p:pos x="2337" y="1179"/>
    <p:text>Not sure you mean octaves here, i think they called natural notes but you should probably check.</p:text>
  </p:cm>
  <p:cm authorId="0" dt="2018-01-12T11:52:23.617" idx="9">
    <p:pos x="4467" y="1380"/>
    <p:text>Might be better to show a picture or cad drawing here rather than trying to describe it.</p:text>
  </p:cm>
</p:cmLst>
</file>

<file path=ppt/comments/comment7.xml><?xml version="1.0" encoding="utf-8"?>
<p:cmLst xmlns:a="http://schemas.openxmlformats.org/drawingml/2006/main" xmlns:r="http://schemas.openxmlformats.org/officeDocument/2006/relationships" xmlns:p="http://schemas.openxmlformats.org/presentationml/2006/main">
  <p:cm authorId="0" dt="2018-01-12T12:09:41.889" idx="10">
    <p:pos x="10" y="10"/>
    <p:text>This slide is starting to look pretty cluttered compared to some of the others, might be better to have 2 slides</p:text>
  </p:cm>
</p:cmLst>
</file>

<file path=ppt/comments/comment8.xml><?xml version="1.0" encoding="utf-8"?>
<p:cmLst xmlns:a="http://schemas.openxmlformats.org/drawingml/2006/main" xmlns:r="http://schemas.openxmlformats.org/officeDocument/2006/relationships" xmlns:p="http://schemas.openxmlformats.org/presentationml/2006/main">
  <p:cm authorId="0" dt="2018-01-12T12:11:02.721" idx="12">
    <p:pos x="10" y="10"/>
    <p:text>Also what has been shown in the presentation - what have you done so far</p:text>
  </p:cm>
</p:cmLst>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C5BEB2-CAA1-476E-BB8D-399E16B283CC}" type="datetimeFigureOut">
              <a:rPr lang="en-GB" smtClean="0"/>
              <a:t>26/01/2018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7D2746-8983-4082-910B-38D6E69CEC85}" type="slidenum">
              <a:rPr lang="en-GB" smtClean="0"/>
              <a:t>‹#›</a:t>
            </a:fld>
            <a:endParaRPr lang="en-GB"/>
          </a:p>
        </p:txBody>
      </p:sp>
    </p:spTree>
    <p:extLst>
      <p:ext uri="{BB962C8B-B14F-4D97-AF65-F5344CB8AC3E}">
        <p14:creationId xmlns:p14="http://schemas.microsoft.com/office/powerpoint/2010/main" val="22915565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The Robot Orchestra brings together embedded systems and art into a single project, a project whose main goal is to have different instruments play together a song, with all the tasks being executed by robots. The selected instruments are a keyboard, a xylophone, panpipes, a Tesla coil and stepper motors. By the end of the project, the instruments will be able to play </a:t>
            </a:r>
            <a:r>
              <a:rPr lang="en-US" sz="1200" i="1" kern="1200" dirty="0">
                <a:solidFill>
                  <a:schemeClr val="tx1"/>
                </a:solidFill>
                <a:effectLst/>
                <a:latin typeface="+mn-lt"/>
                <a:ea typeface="+mn-ea"/>
                <a:cs typeface="+mn-cs"/>
              </a:rPr>
              <a:t>Eye of The Tiger</a:t>
            </a:r>
            <a:r>
              <a:rPr lang="en-US" sz="1200" kern="1200" dirty="0">
                <a:solidFill>
                  <a:schemeClr val="tx1"/>
                </a:solidFill>
                <a:effectLst/>
                <a:latin typeface="+mn-lt"/>
                <a:ea typeface="+mn-ea"/>
                <a:cs typeface="+mn-cs"/>
              </a:rPr>
              <a:t> by Survivor as well as </a:t>
            </a:r>
            <a:r>
              <a:rPr lang="en-US" sz="1200" i="1" kern="1200" dirty="0">
                <a:solidFill>
                  <a:schemeClr val="tx1"/>
                </a:solidFill>
                <a:effectLst/>
                <a:latin typeface="+mn-lt"/>
                <a:ea typeface="+mn-ea"/>
                <a:cs typeface="+mn-cs"/>
              </a:rPr>
              <a:t>Californication</a:t>
            </a:r>
            <a:r>
              <a:rPr lang="en-US" sz="1200" kern="1200" dirty="0">
                <a:solidFill>
                  <a:schemeClr val="tx1"/>
                </a:solidFill>
                <a:effectLst/>
                <a:latin typeface="+mn-lt"/>
                <a:ea typeface="+mn-ea"/>
                <a:cs typeface="+mn-cs"/>
              </a:rPr>
              <a:t> by Red Hot Chili Peppers.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There is a rising interest in this type of applications as the university already has a robot orchestra that was vey well received, having appeared on multiple BBC programmes and being backed by sponsors that include Siemens and National Instruments.</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 project can be used to add flexibility to the existing orchestra but it can also act as a stand-alone core. Since the project combines multiple embedded systems with art, it can be used at professional trade fairs to showcase a company’s technology and it can also serve as good aid for the university to promote its courses since it can appeal to a broad audience of different age categories and backgrounds,</a:t>
            </a:r>
          </a:p>
          <a:p>
            <a:endParaRPr lang="en-GB" dirty="0"/>
          </a:p>
        </p:txBody>
      </p:sp>
      <p:sp>
        <p:nvSpPr>
          <p:cNvPr id="4" name="Slide Number Placeholder 3"/>
          <p:cNvSpPr>
            <a:spLocks noGrp="1"/>
          </p:cNvSpPr>
          <p:nvPr>
            <p:ph type="sldNum" sz="quarter" idx="10"/>
          </p:nvPr>
        </p:nvSpPr>
        <p:spPr/>
        <p:txBody>
          <a:bodyPr/>
          <a:lstStyle/>
          <a:p>
            <a:fld id="{107D2746-8983-4082-910B-38D6E69CEC85}" type="slidenum">
              <a:rPr lang="en-GB" smtClean="0"/>
              <a:t>2</a:t>
            </a:fld>
            <a:endParaRPr lang="en-GB"/>
          </a:p>
        </p:txBody>
      </p:sp>
    </p:spTree>
    <p:extLst>
      <p:ext uri="{BB962C8B-B14F-4D97-AF65-F5344CB8AC3E}">
        <p14:creationId xmlns:p14="http://schemas.microsoft.com/office/powerpoint/2010/main" val="39943573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07D2746-8983-4082-910B-38D6E69CEC85}" type="slidenum">
              <a:rPr lang="en-GB" smtClean="0"/>
              <a:t>14</a:t>
            </a:fld>
            <a:endParaRPr lang="en-GB"/>
          </a:p>
        </p:txBody>
      </p:sp>
    </p:spTree>
    <p:extLst>
      <p:ext uri="{BB962C8B-B14F-4D97-AF65-F5344CB8AC3E}">
        <p14:creationId xmlns:p14="http://schemas.microsoft.com/office/powerpoint/2010/main" val="33894019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Xylophone </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3D model </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Piezo sensor Multisim (Maybe piezo demonstration)</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12 keys -&gt; 8 octaves and 4 flats</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Bar for solenoids, Perspex, </a:t>
            </a:r>
            <a:r>
              <a:rPr lang="en-GB" sz="1200" kern="1200" dirty="0" err="1">
                <a:solidFill>
                  <a:schemeClr val="tx1"/>
                </a:solidFill>
                <a:effectLst/>
                <a:latin typeface="+mn-lt"/>
                <a:ea typeface="+mn-ea"/>
                <a:cs typeface="+mn-cs"/>
              </a:rPr>
              <a:t>MyRio</a:t>
            </a:r>
            <a:endParaRPr lang="en-GB"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Learning LabVIEW during tasks + NI scholarship technician</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Use </a:t>
            </a:r>
            <a:r>
              <a:rPr lang="en-GB" sz="1200" kern="1200" dirty="0" err="1">
                <a:solidFill>
                  <a:schemeClr val="tx1"/>
                </a:solidFill>
                <a:effectLst/>
                <a:latin typeface="+mn-lt"/>
                <a:ea typeface="+mn-ea"/>
                <a:cs typeface="+mn-cs"/>
              </a:rPr>
              <a:t>MyRIO</a:t>
            </a:r>
            <a:r>
              <a:rPr lang="en-GB" sz="1200" kern="1200" dirty="0">
                <a:solidFill>
                  <a:schemeClr val="tx1"/>
                </a:solidFill>
                <a:effectLst/>
                <a:latin typeface="+mn-lt"/>
                <a:ea typeface="+mn-ea"/>
                <a:cs typeface="+mn-cs"/>
              </a:rPr>
              <a:t> because of simplicity after talking to Dan</a:t>
            </a:r>
          </a:p>
          <a:p>
            <a:endParaRPr lang="en-GB" dirty="0"/>
          </a:p>
        </p:txBody>
      </p:sp>
      <p:sp>
        <p:nvSpPr>
          <p:cNvPr id="4" name="Slide Number Placeholder 3"/>
          <p:cNvSpPr>
            <a:spLocks noGrp="1"/>
          </p:cNvSpPr>
          <p:nvPr>
            <p:ph type="sldNum" sz="quarter" idx="10"/>
          </p:nvPr>
        </p:nvSpPr>
        <p:spPr/>
        <p:txBody>
          <a:bodyPr/>
          <a:lstStyle/>
          <a:p>
            <a:fld id="{107D2746-8983-4082-910B-38D6E69CEC85}" type="slidenum">
              <a:rPr lang="en-GB" smtClean="0"/>
              <a:t>15</a:t>
            </a:fld>
            <a:endParaRPr lang="en-GB"/>
          </a:p>
        </p:txBody>
      </p:sp>
    </p:spTree>
    <p:extLst>
      <p:ext uri="{BB962C8B-B14F-4D97-AF65-F5344CB8AC3E}">
        <p14:creationId xmlns:p14="http://schemas.microsoft.com/office/powerpoint/2010/main" val="21939788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Xylophone </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Learn LabVIEW and implement software on it</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PCBs (B4)</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Solenoid bar (B3)</a:t>
            </a:r>
          </a:p>
          <a:p>
            <a:endParaRPr lang="en-GB" dirty="0"/>
          </a:p>
        </p:txBody>
      </p:sp>
      <p:sp>
        <p:nvSpPr>
          <p:cNvPr id="4" name="Slide Number Placeholder 3"/>
          <p:cNvSpPr>
            <a:spLocks noGrp="1"/>
          </p:cNvSpPr>
          <p:nvPr>
            <p:ph type="sldNum" sz="quarter" idx="10"/>
          </p:nvPr>
        </p:nvSpPr>
        <p:spPr/>
        <p:txBody>
          <a:bodyPr/>
          <a:lstStyle/>
          <a:p>
            <a:fld id="{107D2746-8983-4082-910B-38D6E69CEC85}" type="slidenum">
              <a:rPr lang="en-GB" smtClean="0"/>
              <a:t>16</a:t>
            </a:fld>
            <a:endParaRPr lang="en-GB"/>
          </a:p>
        </p:txBody>
      </p:sp>
    </p:spTree>
    <p:extLst>
      <p:ext uri="{BB962C8B-B14F-4D97-AF65-F5344CB8AC3E}">
        <p14:creationId xmlns:p14="http://schemas.microsoft.com/office/powerpoint/2010/main" val="1468089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Panpipes </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3D design for the new model</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Panpipe note range</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Testing phase (delayed)</a:t>
            </a:r>
          </a:p>
          <a:p>
            <a:pPr marL="628650" lvl="1" indent="-171450">
              <a:buFont typeface="Arial" panose="020B0604020202020204" pitchFamily="34" charset="0"/>
              <a:buChar char="•"/>
            </a:pPr>
            <a:r>
              <a:rPr lang="en-GB" dirty="0">
                <a:effectLst/>
              </a:rPr>
              <a:t>Initial findings: pressure, noise </a:t>
            </a:r>
            <a:r>
              <a:rPr lang="en-GB" sz="1100" kern="1200" dirty="0">
                <a:solidFill>
                  <a:schemeClr val="tx1"/>
                </a:solidFill>
                <a:effectLst/>
                <a:latin typeface="+mn-lt"/>
                <a:ea typeface="+mn-ea"/>
                <a:cs typeface="+mn-cs"/>
              </a:rPr>
              <a:t>Risk because of noise</a:t>
            </a:r>
          </a:p>
          <a:p>
            <a:endParaRPr lang="en-GB" dirty="0"/>
          </a:p>
        </p:txBody>
      </p:sp>
      <p:sp>
        <p:nvSpPr>
          <p:cNvPr id="4" name="Slide Number Placeholder 3"/>
          <p:cNvSpPr>
            <a:spLocks noGrp="1"/>
          </p:cNvSpPr>
          <p:nvPr>
            <p:ph type="sldNum" sz="quarter" idx="10"/>
          </p:nvPr>
        </p:nvSpPr>
        <p:spPr/>
        <p:txBody>
          <a:bodyPr/>
          <a:lstStyle/>
          <a:p>
            <a:fld id="{107D2746-8983-4082-910B-38D6E69CEC85}" type="slidenum">
              <a:rPr lang="en-GB" smtClean="0"/>
              <a:t>18</a:t>
            </a:fld>
            <a:endParaRPr lang="en-GB"/>
          </a:p>
        </p:txBody>
      </p:sp>
    </p:spTree>
    <p:extLst>
      <p:ext uri="{BB962C8B-B14F-4D97-AF65-F5344CB8AC3E}">
        <p14:creationId xmlns:p14="http://schemas.microsoft.com/office/powerpoint/2010/main" val="6055601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Tesla</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Backup</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Meeting with </a:t>
            </a:r>
            <a:r>
              <a:rPr lang="en-GB" sz="1200" kern="1200" dirty="0" err="1">
                <a:solidFill>
                  <a:schemeClr val="tx1"/>
                </a:solidFill>
                <a:effectLst/>
                <a:latin typeface="+mn-lt"/>
                <a:ea typeface="+mn-ea"/>
                <a:cs typeface="+mn-cs"/>
              </a:rPr>
              <a:t>Vidi</a:t>
            </a:r>
            <a:endParaRPr lang="en-GB"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Testing and safety</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Independent research</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Demonstration (video) </a:t>
            </a:r>
            <a:r>
              <a:rPr lang="en-GB" sz="1200" kern="1200" dirty="0">
                <a:solidFill>
                  <a:srgbClr val="FFFF00"/>
                </a:solidFill>
                <a:effectLst/>
                <a:latin typeface="+mn-lt"/>
                <a:ea typeface="+mn-ea"/>
                <a:cs typeface="+mn-cs"/>
              </a:rPr>
              <a:t>insert</a:t>
            </a:r>
          </a:p>
          <a:p>
            <a:r>
              <a:rPr lang="en-GB" dirty="0"/>
              <a:t>When</a:t>
            </a:r>
            <a:r>
              <a:rPr lang="en-GB" baseline="0" dirty="0"/>
              <a:t> we initially saw tesla coil videos would be a cool addition to the orchestra</a:t>
            </a:r>
            <a:endParaRPr lang="en-GB" dirty="0"/>
          </a:p>
          <a:p>
            <a:r>
              <a:rPr lang="en-GB" dirty="0"/>
              <a:t>Initially we got</a:t>
            </a:r>
            <a:r>
              <a:rPr lang="en-GB" baseline="0" dirty="0"/>
              <a:t> some tesla kits to test which worked very effectively but are quiet (video)</a:t>
            </a:r>
          </a:p>
          <a:p>
            <a:r>
              <a:rPr lang="en-GB" baseline="0" dirty="0"/>
              <a:t>To make it louder it needs to use a larger voltage to produce larger streamers</a:t>
            </a:r>
          </a:p>
          <a:p>
            <a:r>
              <a:rPr lang="en-GB" baseline="0" dirty="0"/>
              <a:t>Met with </a:t>
            </a:r>
            <a:r>
              <a:rPr lang="en-GB" baseline="0" dirty="0" err="1"/>
              <a:t>Vidi</a:t>
            </a:r>
            <a:r>
              <a:rPr lang="en-GB" baseline="0" dirty="0"/>
              <a:t> in the high voltage lab -we can use lab for testing and there tesla coil and there are coils available</a:t>
            </a:r>
          </a:p>
          <a:p>
            <a:r>
              <a:rPr lang="en-GB" baseline="0" dirty="0"/>
              <a:t>Safety due to the low power the coils should be safe but use a cage to catch the streamers</a:t>
            </a:r>
          </a:p>
          <a:p>
            <a:r>
              <a:rPr lang="en-GB" baseline="0" dirty="0"/>
              <a:t>The next stage is the circuit design and understanding the control needed to modulate the switching with the music signal.</a:t>
            </a:r>
          </a:p>
          <a:p>
            <a:r>
              <a:rPr lang="en-GB" baseline="0" dirty="0"/>
              <a:t>Specifying the components.</a:t>
            </a:r>
          </a:p>
          <a:p>
            <a:r>
              <a:rPr lang="en-GB" baseline="0" dirty="0"/>
              <a:t>Building and testing</a:t>
            </a:r>
          </a:p>
          <a:p>
            <a:endParaRPr lang="en-GB" baseline="0" dirty="0"/>
          </a:p>
        </p:txBody>
      </p:sp>
      <p:sp>
        <p:nvSpPr>
          <p:cNvPr id="4" name="Slide Number Placeholder 3"/>
          <p:cNvSpPr>
            <a:spLocks noGrp="1"/>
          </p:cNvSpPr>
          <p:nvPr>
            <p:ph type="sldNum" sz="quarter" idx="10"/>
          </p:nvPr>
        </p:nvSpPr>
        <p:spPr/>
        <p:txBody>
          <a:bodyPr/>
          <a:lstStyle/>
          <a:p>
            <a:fld id="{107D2746-8983-4082-910B-38D6E69CEC85}" type="slidenum">
              <a:rPr lang="en-GB" smtClean="0"/>
              <a:t>19</a:t>
            </a:fld>
            <a:endParaRPr lang="en-GB"/>
          </a:p>
        </p:txBody>
      </p:sp>
    </p:spTree>
    <p:extLst>
      <p:ext uri="{BB962C8B-B14F-4D97-AF65-F5344CB8AC3E}">
        <p14:creationId xmlns:p14="http://schemas.microsoft.com/office/powerpoint/2010/main" val="5433620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Panpipes and Tesla coils</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Panpipes: Made a decision based on air pump test, new compressor (B3)</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Panpipes: Mention noise, possible notes produced and cost</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Tesla coil: Seen that it works</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Tesla coil: Simple circuit</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Tesla coil: Power aspect and visuals</a:t>
            </a:r>
          </a:p>
          <a:p>
            <a:endParaRPr lang="en-GB" dirty="0"/>
          </a:p>
          <a:p>
            <a:r>
              <a:rPr lang="en-GB" dirty="0"/>
              <a:t>Test to see if current circuit design can be used with a larger tesla coil</a:t>
            </a:r>
          </a:p>
          <a:p>
            <a:r>
              <a:rPr lang="en-GB" dirty="0"/>
              <a:t>Understand how current circuit works</a:t>
            </a:r>
          </a:p>
          <a:p>
            <a:r>
              <a:rPr lang="en-GB" dirty="0"/>
              <a:t>Research how to control the switching circuit to produce music with a microcontroller. </a:t>
            </a:r>
          </a:p>
          <a:p>
            <a:r>
              <a:rPr lang="en-GB" dirty="0"/>
              <a:t>Availability of testing time in the HV Lab</a:t>
            </a:r>
          </a:p>
          <a:p>
            <a:endParaRPr lang="en-GB" dirty="0"/>
          </a:p>
        </p:txBody>
      </p:sp>
      <p:sp>
        <p:nvSpPr>
          <p:cNvPr id="4" name="Slide Number Placeholder 3"/>
          <p:cNvSpPr>
            <a:spLocks noGrp="1"/>
          </p:cNvSpPr>
          <p:nvPr>
            <p:ph type="sldNum" sz="quarter" idx="10"/>
          </p:nvPr>
        </p:nvSpPr>
        <p:spPr/>
        <p:txBody>
          <a:bodyPr/>
          <a:lstStyle/>
          <a:p>
            <a:fld id="{107D2746-8983-4082-910B-38D6E69CEC85}" type="slidenum">
              <a:rPr lang="en-GB" smtClean="0"/>
              <a:t>21</a:t>
            </a:fld>
            <a:endParaRPr lang="en-GB"/>
          </a:p>
        </p:txBody>
      </p:sp>
    </p:spTree>
    <p:extLst>
      <p:ext uri="{BB962C8B-B14F-4D97-AF65-F5344CB8AC3E}">
        <p14:creationId xmlns:p14="http://schemas.microsoft.com/office/powerpoint/2010/main" val="20651813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Conductor design</a:t>
            </a:r>
            <a:endParaRPr lang="en-GB" sz="11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Conductor will be a </a:t>
            </a:r>
            <a:r>
              <a:rPr lang="en-GB" sz="1200" kern="1200" dirty="0" err="1">
                <a:solidFill>
                  <a:schemeClr val="tx1"/>
                </a:solidFill>
                <a:effectLst/>
                <a:latin typeface="+mn-lt"/>
                <a:ea typeface="+mn-ea"/>
                <a:cs typeface="+mn-cs"/>
              </a:rPr>
              <a:t>Rasberry</a:t>
            </a:r>
            <a:r>
              <a:rPr lang="en-GB" sz="1200" kern="1200" dirty="0">
                <a:solidFill>
                  <a:schemeClr val="tx1"/>
                </a:solidFill>
                <a:effectLst/>
                <a:latin typeface="+mn-lt"/>
                <a:ea typeface="+mn-ea"/>
                <a:cs typeface="+mn-cs"/>
              </a:rPr>
              <a:t> Pi</a:t>
            </a:r>
            <a:endParaRPr lang="en-GB" sz="1100" kern="1200" dirty="0">
              <a:solidFill>
                <a:schemeClr val="tx1"/>
              </a:solidFill>
              <a:effectLst/>
              <a:latin typeface="+mn-lt"/>
              <a:ea typeface="+mn-ea"/>
              <a:cs typeface="+mn-cs"/>
            </a:endParaRPr>
          </a:p>
          <a:p>
            <a:pPr lvl="1"/>
            <a:r>
              <a:rPr lang="en-GB" sz="1200" kern="1200" dirty="0">
                <a:solidFill>
                  <a:schemeClr val="tx1"/>
                </a:solidFill>
                <a:effectLst/>
                <a:latin typeface="+mn-lt"/>
                <a:ea typeface="+mn-ea"/>
                <a:cs typeface="+mn-cs"/>
              </a:rPr>
              <a:t>Why?</a:t>
            </a:r>
            <a:endParaRPr lang="en-GB" sz="1100" kern="1200" dirty="0">
              <a:solidFill>
                <a:schemeClr val="tx1"/>
              </a:solidFill>
              <a:effectLst/>
              <a:latin typeface="+mn-lt"/>
              <a:ea typeface="+mn-ea"/>
              <a:cs typeface="+mn-cs"/>
            </a:endParaRPr>
          </a:p>
          <a:p>
            <a:pPr lvl="2"/>
            <a:r>
              <a:rPr lang="en-GB" sz="1200" kern="1200" dirty="0">
                <a:solidFill>
                  <a:schemeClr val="tx1"/>
                </a:solidFill>
                <a:effectLst/>
                <a:latin typeface="+mn-lt"/>
                <a:ea typeface="+mn-ea"/>
                <a:cs typeface="+mn-cs"/>
              </a:rPr>
              <a:t>Cheap, has built in WIFI</a:t>
            </a:r>
            <a:endParaRPr lang="en-GB" sz="1100" kern="1200" dirty="0">
              <a:solidFill>
                <a:schemeClr val="tx1"/>
              </a:solidFill>
              <a:effectLst/>
              <a:latin typeface="+mn-lt"/>
              <a:ea typeface="+mn-ea"/>
              <a:cs typeface="+mn-cs"/>
            </a:endParaRPr>
          </a:p>
          <a:p>
            <a:pPr lvl="2"/>
            <a:r>
              <a:rPr lang="en-GB" sz="1200" kern="1200" dirty="0">
                <a:solidFill>
                  <a:schemeClr val="tx1"/>
                </a:solidFill>
                <a:effectLst/>
                <a:latin typeface="+mn-lt"/>
                <a:ea typeface="+mn-ea"/>
                <a:cs typeface="+mn-cs"/>
              </a:rPr>
              <a:t>Can be programmed in many languages </a:t>
            </a:r>
            <a:r>
              <a:rPr lang="en-GB" sz="1200" kern="1200" dirty="0" err="1">
                <a:solidFill>
                  <a:schemeClr val="tx1"/>
                </a:solidFill>
                <a:effectLst/>
                <a:latin typeface="+mn-lt"/>
                <a:ea typeface="+mn-ea"/>
                <a:cs typeface="+mn-cs"/>
              </a:rPr>
              <a:t>inc.</a:t>
            </a:r>
            <a:r>
              <a:rPr lang="en-GB" sz="1200" kern="1200" dirty="0">
                <a:solidFill>
                  <a:schemeClr val="tx1"/>
                </a:solidFill>
                <a:effectLst/>
                <a:latin typeface="+mn-lt"/>
                <a:ea typeface="+mn-ea"/>
                <a:cs typeface="+mn-cs"/>
              </a:rPr>
              <a:t> Python</a:t>
            </a:r>
            <a:endParaRPr lang="en-GB" sz="1100" kern="1200" dirty="0">
              <a:solidFill>
                <a:schemeClr val="tx1"/>
              </a:solidFill>
              <a:effectLst/>
              <a:latin typeface="+mn-lt"/>
              <a:ea typeface="+mn-ea"/>
              <a:cs typeface="+mn-cs"/>
            </a:endParaRPr>
          </a:p>
          <a:p>
            <a:pPr lvl="2"/>
            <a:r>
              <a:rPr lang="en-GB" sz="1200" kern="1200" dirty="0">
                <a:solidFill>
                  <a:schemeClr val="tx1"/>
                </a:solidFill>
                <a:effectLst/>
                <a:latin typeface="+mn-lt"/>
                <a:ea typeface="+mn-ea"/>
                <a:cs typeface="+mn-cs"/>
              </a:rPr>
              <a:t>Can attach screen, basically a pc, speed up </a:t>
            </a:r>
            <a:r>
              <a:rPr lang="en-GB" sz="1200" kern="1200" dirty="0" err="1">
                <a:solidFill>
                  <a:schemeClr val="tx1"/>
                </a:solidFill>
                <a:effectLst/>
                <a:latin typeface="+mn-lt"/>
                <a:ea typeface="+mn-ea"/>
                <a:cs typeface="+mn-cs"/>
              </a:rPr>
              <a:t>protoyping</a:t>
            </a:r>
            <a:endParaRPr lang="en-GB" sz="11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Takes 1 input: a MIDI file </a:t>
            </a:r>
            <a:endParaRPr lang="en-GB" sz="1100" kern="1200" dirty="0">
              <a:solidFill>
                <a:schemeClr val="tx1"/>
              </a:solidFill>
              <a:effectLst/>
              <a:latin typeface="+mn-lt"/>
              <a:ea typeface="+mn-ea"/>
              <a:cs typeface="+mn-cs"/>
            </a:endParaRPr>
          </a:p>
          <a:p>
            <a:pPr lvl="1"/>
            <a:r>
              <a:rPr lang="en-GB" sz="1200" kern="1200" dirty="0">
                <a:solidFill>
                  <a:schemeClr val="tx1"/>
                </a:solidFill>
                <a:effectLst/>
                <a:latin typeface="+mn-lt"/>
                <a:ea typeface="+mn-ea"/>
                <a:cs typeface="+mn-cs"/>
              </a:rPr>
              <a:t>Passes it to the MIDI2Text file which:</a:t>
            </a:r>
            <a:endParaRPr lang="en-GB" sz="1100" kern="1200" dirty="0">
              <a:solidFill>
                <a:schemeClr val="tx1"/>
              </a:solidFill>
              <a:effectLst/>
              <a:latin typeface="+mn-lt"/>
              <a:ea typeface="+mn-ea"/>
              <a:cs typeface="+mn-cs"/>
            </a:endParaRPr>
          </a:p>
          <a:p>
            <a:pPr lvl="2"/>
            <a:r>
              <a:rPr lang="en-GB" sz="1200" kern="1200" dirty="0">
                <a:solidFill>
                  <a:schemeClr val="tx1"/>
                </a:solidFill>
                <a:effectLst/>
                <a:latin typeface="+mn-lt"/>
                <a:ea typeface="+mn-ea"/>
                <a:cs typeface="+mn-cs"/>
              </a:rPr>
              <a:t>Extracts the info needed for the instruments (</a:t>
            </a:r>
            <a:r>
              <a:rPr lang="en-GB" sz="1200" kern="1200" dirty="0" err="1">
                <a:solidFill>
                  <a:schemeClr val="tx1"/>
                </a:solidFill>
                <a:effectLst/>
                <a:latin typeface="+mn-lt"/>
                <a:ea typeface="+mn-ea"/>
                <a:cs typeface="+mn-cs"/>
              </a:rPr>
              <a:t>timing,notes,action</a:t>
            </a:r>
            <a:r>
              <a:rPr lang="en-GB" sz="1200" kern="1200" dirty="0">
                <a:solidFill>
                  <a:schemeClr val="tx1"/>
                </a:solidFill>
                <a:effectLst/>
                <a:latin typeface="+mn-lt"/>
                <a:ea typeface="+mn-ea"/>
                <a:cs typeface="+mn-cs"/>
              </a:rPr>
              <a:t>) and stores them in a format which is easy for a </a:t>
            </a:r>
            <a:r>
              <a:rPr lang="en-GB" sz="1200" kern="1200" dirty="0" err="1">
                <a:solidFill>
                  <a:schemeClr val="tx1"/>
                </a:solidFill>
                <a:effectLst/>
                <a:latin typeface="+mn-lt"/>
                <a:ea typeface="+mn-ea"/>
                <a:cs typeface="+mn-cs"/>
              </a:rPr>
              <a:t>uC</a:t>
            </a:r>
            <a:r>
              <a:rPr lang="en-GB" sz="1200" kern="1200" dirty="0">
                <a:solidFill>
                  <a:schemeClr val="tx1"/>
                </a:solidFill>
                <a:effectLst/>
                <a:latin typeface="+mn-lt"/>
                <a:ea typeface="+mn-ea"/>
                <a:cs typeface="+mn-cs"/>
              </a:rPr>
              <a:t> to understand. </a:t>
            </a:r>
            <a:r>
              <a:rPr lang="en-GB" sz="1200" kern="1200" dirty="0" err="1">
                <a:solidFill>
                  <a:schemeClr val="tx1"/>
                </a:solidFill>
                <a:effectLst/>
                <a:latin typeface="+mn-lt"/>
                <a:ea typeface="+mn-ea"/>
                <a:cs typeface="+mn-cs"/>
              </a:rPr>
              <a:t>i.e</a:t>
            </a:r>
            <a:r>
              <a:rPr lang="en-GB" sz="1200" kern="1200" dirty="0">
                <a:solidFill>
                  <a:schemeClr val="tx1"/>
                </a:solidFill>
                <a:effectLst/>
                <a:latin typeface="+mn-lt"/>
                <a:ea typeface="+mn-ea"/>
                <a:cs typeface="+mn-cs"/>
              </a:rPr>
              <a:t> 3 arrays</a:t>
            </a:r>
            <a:endParaRPr lang="en-GB" sz="1100" kern="1200" dirty="0">
              <a:solidFill>
                <a:schemeClr val="tx1"/>
              </a:solidFill>
              <a:effectLst/>
              <a:latin typeface="+mn-lt"/>
              <a:ea typeface="+mn-ea"/>
              <a:cs typeface="+mn-cs"/>
            </a:endParaRPr>
          </a:p>
          <a:p>
            <a:pPr lvl="2"/>
            <a:r>
              <a:rPr lang="en-GB" sz="1200" kern="1200" dirty="0">
                <a:solidFill>
                  <a:schemeClr val="tx1"/>
                </a:solidFill>
                <a:effectLst/>
                <a:latin typeface="+mn-lt"/>
                <a:ea typeface="+mn-ea"/>
                <a:cs typeface="+mn-cs"/>
              </a:rPr>
              <a:t>Array1: time in seconds (converted from time in ticks) the instrument needs to wait prior to executing the command</a:t>
            </a:r>
            <a:endParaRPr lang="en-GB" sz="1100" kern="1200" dirty="0">
              <a:solidFill>
                <a:schemeClr val="tx1"/>
              </a:solidFill>
              <a:effectLst/>
              <a:latin typeface="+mn-lt"/>
              <a:ea typeface="+mn-ea"/>
              <a:cs typeface="+mn-cs"/>
            </a:endParaRPr>
          </a:p>
          <a:p>
            <a:pPr lvl="2"/>
            <a:r>
              <a:rPr lang="en-GB" sz="1200" kern="1200" dirty="0">
                <a:solidFill>
                  <a:schemeClr val="tx1"/>
                </a:solidFill>
                <a:effectLst/>
                <a:latin typeface="+mn-lt"/>
                <a:ea typeface="+mn-ea"/>
                <a:cs typeface="+mn-cs"/>
              </a:rPr>
              <a:t>Array2: note, which note the action will be performed upon</a:t>
            </a:r>
            <a:endParaRPr lang="en-GB" sz="1100" kern="1200" dirty="0">
              <a:solidFill>
                <a:schemeClr val="tx1"/>
              </a:solidFill>
              <a:effectLst/>
              <a:latin typeface="+mn-lt"/>
              <a:ea typeface="+mn-ea"/>
              <a:cs typeface="+mn-cs"/>
            </a:endParaRPr>
          </a:p>
          <a:p>
            <a:pPr lvl="2"/>
            <a:r>
              <a:rPr lang="en-GB" sz="1200" kern="1200" dirty="0">
                <a:solidFill>
                  <a:schemeClr val="tx1"/>
                </a:solidFill>
                <a:effectLst/>
                <a:latin typeface="+mn-lt"/>
                <a:ea typeface="+mn-ea"/>
                <a:cs typeface="+mn-cs"/>
              </a:rPr>
              <a:t>Array3: Action, what action should be performed on the note. Such as note ON and note OFF</a:t>
            </a:r>
            <a:endParaRPr lang="en-GB" sz="1100" kern="1200" dirty="0">
              <a:solidFill>
                <a:schemeClr val="tx1"/>
              </a:solidFill>
              <a:effectLst/>
              <a:latin typeface="+mn-lt"/>
              <a:ea typeface="+mn-ea"/>
              <a:cs typeface="+mn-cs"/>
            </a:endParaRPr>
          </a:p>
          <a:p>
            <a:pPr lvl="2"/>
            <a:r>
              <a:rPr lang="en-GB" sz="1200" kern="1200" dirty="0">
                <a:solidFill>
                  <a:schemeClr val="tx1"/>
                </a:solidFill>
                <a:effectLst/>
                <a:latin typeface="+mn-lt"/>
                <a:ea typeface="+mn-ea"/>
                <a:cs typeface="+mn-cs"/>
              </a:rPr>
              <a:t>Array4: Velocity, how hard or soft a note is hit. Currently info is being extracted but not saved, we might need it for the piano</a:t>
            </a:r>
            <a:endParaRPr lang="en-GB" sz="11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Once the data has been parsed and stored in the arrays it is then transmitted to the corresponding instrument.</a:t>
            </a:r>
            <a:endParaRPr lang="en-GB" sz="1100" kern="1200" dirty="0">
              <a:solidFill>
                <a:schemeClr val="tx1"/>
              </a:solidFill>
              <a:effectLst/>
              <a:latin typeface="+mn-lt"/>
              <a:ea typeface="+mn-ea"/>
              <a:cs typeface="+mn-cs"/>
            </a:endParaRPr>
          </a:p>
          <a:p>
            <a:pPr lvl="1"/>
            <a:r>
              <a:rPr lang="en-GB" sz="1200" kern="1200" dirty="0">
                <a:solidFill>
                  <a:schemeClr val="tx1"/>
                </a:solidFill>
                <a:effectLst/>
                <a:latin typeface="+mn-lt"/>
                <a:ea typeface="+mn-ea"/>
                <a:cs typeface="+mn-cs"/>
              </a:rPr>
              <a:t>Note: Channels for each instrument are static and are predefined. They should be edited in Anvil Studio prior to passing the midi file to midi2text</a:t>
            </a:r>
            <a:endParaRPr lang="en-GB" sz="1100" kern="1200" dirty="0">
              <a:solidFill>
                <a:schemeClr val="tx1"/>
              </a:solidFill>
              <a:effectLst/>
              <a:latin typeface="+mn-lt"/>
              <a:ea typeface="+mn-ea"/>
              <a:cs typeface="+mn-cs"/>
            </a:endParaRPr>
          </a:p>
          <a:p>
            <a:pPr lvl="1"/>
            <a:r>
              <a:rPr lang="en-GB" sz="1200" kern="1200" dirty="0">
                <a:solidFill>
                  <a:schemeClr val="tx1"/>
                </a:solidFill>
                <a:effectLst/>
                <a:latin typeface="+mn-lt"/>
                <a:ea typeface="+mn-ea"/>
                <a:cs typeface="+mn-cs"/>
              </a:rPr>
              <a:t>Show the diagram of the conductor with the instruments</a:t>
            </a:r>
            <a:endParaRPr lang="en-GB" sz="11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Finally, the conductor will have a GUI installed in it to allow control over the orchestra in a simple manner, without having to alter the code manually or anything like that. The GUI will be simple.</a:t>
            </a:r>
            <a:endParaRPr lang="en-GB" sz="11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107D2746-8983-4082-910B-38D6E69CEC85}" type="slidenum">
              <a:rPr lang="en-GB" smtClean="0"/>
              <a:t>22</a:t>
            </a:fld>
            <a:endParaRPr lang="en-GB"/>
          </a:p>
        </p:txBody>
      </p:sp>
    </p:spTree>
    <p:extLst>
      <p:ext uri="{BB962C8B-B14F-4D97-AF65-F5344CB8AC3E}">
        <p14:creationId xmlns:p14="http://schemas.microsoft.com/office/powerpoint/2010/main" val="4749150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Block 4 will be focused on either finishing the tesla coil or the panpipes and building on the work done on project block 3 </a:t>
            </a:r>
          </a:p>
          <a:p>
            <a:pPr marL="171450" indent="-171450">
              <a:buFont typeface="Arial" panose="020B0604020202020204" pitchFamily="34" charset="0"/>
              <a:buChar char="•"/>
            </a:pPr>
            <a:r>
              <a:rPr lang="en-GB" dirty="0"/>
              <a:t>Some time will also be spent integrating the software for the xylophone and hardware of the xylophone together</a:t>
            </a:r>
          </a:p>
          <a:p>
            <a:pPr marL="171450" indent="-171450">
              <a:buFont typeface="Arial" panose="020B0604020202020204" pitchFamily="34" charset="0"/>
              <a:buChar char="•"/>
            </a:pPr>
            <a:r>
              <a:rPr lang="en-GB" dirty="0"/>
              <a:t>By the end of this block all 4 of the instruments should be constructed and integrated</a:t>
            </a:r>
          </a:p>
        </p:txBody>
      </p:sp>
      <p:sp>
        <p:nvSpPr>
          <p:cNvPr id="4" name="Slide Number Placeholder 3"/>
          <p:cNvSpPr>
            <a:spLocks noGrp="1"/>
          </p:cNvSpPr>
          <p:nvPr>
            <p:ph type="sldNum" sz="quarter" idx="10"/>
          </p:nvPr>
        </p:nvSpPr>
        <p:spPr/>
        <p:txBody>
          <a:bodyPr/>
          <a:lstStyle/>
          <a:p>
            <a:fld id="{107D2746-8983-4082-910B-38D6E69CEC85}" type="slidenum">
              <a:rPr lang="en-GB" smtClean="0"/>
              <a:t>24</a:t>
            </a:fld>
            <a:endParaRPr lang="en-GB"/>
          </a:p>
        </p:txBody>
      </p:sp>
    </p:spTree>
    <p:extLst>
      <p:ext uri="{BB962C8B-B14F-4D97-AF65-F5344CB8AC3E}">
        <p14:creationId xmlns:p14="http://schemas.microsoft.com/office/powerpoint/2010/main" val="6077217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Block 4 will be focused on either finishing the tesla coil or the panpipes and building on the work done on project block 3 </a:t>
            </a:r>
          </a:p>
          <a:p>
            <a:pPr marL="171450" indent="-171450">
              <a:buFont typeface="Arial" panose="020B0604020202020204" pitchFamily="34" charset="0"/>
              <a:buChar char="•"/>
            </a:pPr>
            <a:r>
              <a:rPr lang="en-GB" dirty="0"/>
              <a:t>Some time will also be spent integrating the software for the xylophone and hardware of the xylophone together</a:t>
            </a:r>
          </a:p>
          <a:p>
            <a:pPr marL="171450" indent="-171450">
              <a:buFont typeface="Arial" panose="020B0604020202020204" pitchFamily="34" charset="0"/>
              <a:buChar char="•"/>
            </a:pPr>
            <a:r>
              <a:rPr lang="en-GB" dirty="0"/>
              <a:t>By the end of this block all 4 of the instruments should be constructed and integrated</a:t>
            </a:r>
          </a:p>
        </p:txBody>
      </p:sp>
      <p:sp>
        <p:nvSpPr>
          <p:cNvPr id="4" name="Slide Number Placeholder 3"/>
          <p:cNvSpPr>
            <a:spLocks noGrp="1"/>
          </p:cNvSpPr>
          <p:nvPr>
            <p:ph type="sldNum" sz="quarter" idx="10"/>
          </p:nvPr>
        </p:nvSpPr>
        <p:spPr/>
        <p:txBody>
          <a:bodyPr/>
          <a:lstStyle/>
          <a:p>
            <a:fld id="{107D2746-8983-4082-910B-38D6E69CEC85}" type="slidenum">
              <a:rPr lang="en-GB" smtClean="0"/>
              <a:t>25</a:t>
            </a:fld>
            <a:endParaRPr lang="en-GB"/>
          </a:p>
        </p:txBody>
      </p:sp>
    </p:spTree>
    <p:extLst>
      <p:ext uri="{BB962C8B-B14F-4D97-AF65-F5344CB8AC3E}">
        <p14:creationId xmlns:p14="http://schemas.microsoft.com/office/powerpoint/2010/main" val="25697429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Final block is focused on the final report </a:t>
            </a:r>
          </a:p>
          <a:p>
            <a:pPr marL="171450" indent="-171450">
              <a:buFont typeface="Arial" panose="020B0604020202020204" pitchFamily="34" charset="0"/>
              <a:buChar char="•"/>
            </a:pPr>
            <a:r>
              <a:rPr lang="en-GB" dirty="0"/>
              <a:t>Given the size of the report we thought it would be smart to give it plenty of time construct a draft and edit </a:t>
            </a:r>
          </a:p>
          <a:p>
            <a:pPr marL="171450" indent="-171450">
              <a:buFont typeface="Arial" panose="020B0604020202020204" pitchFamily="34" charset="0"/>
              <a:buChar char="•"/>
            </a:pPr>
            <a:r>
              <a:rPr lang="en-GB" dirty="0"/>
              <a:t>The approach involves building upon the draft that was started in the previous project block</a:t>
            </a:r>
          </a:p>
          <a:p>
            <a:pPr marL="628650" lvl="1" indent="-171450">
              <a:buFont typeface="Arial" panose="020B0604020202020204" pitchFamily="34" charset="0"/>
              <a:buChar char="•"/>
            </a:pPr>
            <a:r>
              <a:rPr lang="en-GB" dirty="0"/>
              <a:t>Finishes partway through the second week of the block </a:t>
            </a:r>
          </a:p>
          <a:p>
            <a:pPr marL="628650" lvl="1" indent="-171450">
              <a:buFont typeface="Arial" panose="020B0604020202020204" pitchFamily="34" charset="0"/>
              <a:buChar char="•"/>
            </a:pPr>
            <a:r>
              <a:rPr lang="en-GB" dirty="0"/>
              <a:t>This point a table read begins where we go through each section as a group to make sure that the report flows </a:t>
            </a:r>
          </a:p>
          <a:p>
            <a:pPr marL="171450" lvl="0" indent="-171450">
              <a:buFont typeface="Arial" panose="020B0604020202020204" pitchFamily="34" charset="0"/>
              <a:buChar char="•"/>
            </a:pPr>
            <a:r>
              <a:rPr lang="en-GB" dirty="0"/>
              <a:t>Once the table read is complete members will go away and edit their individual sections which is then stitched back together </a:t>
            </a:r>
          </a:p>
          <a:p>
            <a:pPr marL="171450" lvl="0" indent="-171450">
              <a:buFont typeface="Arial" panose="020B0604020202020204" pitchFamily="34" charset="0"/>
              <a:buChar char="•"/>
            </a:pPr>
            <a:r>
              <a:rPr lang="en-GB" dirty="0"/>
              <a:t>There’s 3 days of contingency at the end in case the editing takes longer than expected </a:t>
            </a:r>
          </a:p>
          <a:p>
            <a:pPr marL="628650" lvl="1" indent="-171450">
              <a:buFont typeface="Arial" panose="020B0604020202020204" pitchFamily="34" charset="0"/>
              <a:buChar char="•"/>
            </a:pPr>
            <a:endParaRPr lang="en-GB" dirty="0"/>
          </a:p>
        </p:txBody>
      </p:sp>
      <p:sp>
        <p:nvSpPr>
          <p:cNvPr id="4" name="Slide Number Placeholder 3"/>
          <p:cNvSpPr>
            <a:spLocks noGrp="1"/>
          </p:cNvSpPr>
          <p:nvPr>
            <p:ph type="sldNum" sz="quarter" idx="10"/>
          </p:nvPr>
        </p:nvSpPr>
        <p:spPr/>
        <p:txBody>
          <a:bodyPr/>
          <a:lstStyle/>
          <a:p>
            <a:fld id="{107D2746-8983-4082-910B-38D6E69CEC85}" type="slidenum">
              <a:rPr lang="en-GB" smtClean="0"/>
              <a:t>26</a:t>
            </a:fld>
            <a:endParaRPr lang="en-GB"/>
          </a:p>
        </p:txBody>
      </p:sp>
    </p:spTree>
    <p:extLst>
      <p:ext uri="{BB962C8B-B14F-4D97-AF65-F5344CB8AC3E}">
        <p14:creationId xmlns:p14="http://schemas.microsoft.com/office/powerpoint/2010/main" val="2979302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In order to progress with the project one of the main objectives for the first project block was to make a decision on the instruments to be attempted and what songs would be played </a:t>
            </a:r>
          </a:p>
          <a:p>
            <a:pPr marL="171450" indent="-171450">
              <a:buFont typeface="Arial" panose="020B0604020202020204" pitchFamily="34" charset="0"/>
              <a:buChar char="•"/>
            </a:pPr>
            <a:r>
              <a:rPr lang="en-GB" dirty="0"/>
              <a:t>Decision on songs and instruments need to be completed together </a:t>
            </a:r>
          </a:p>
          <a:p>
            <a:pPr marL="171450" indent="-171450">
              <a:buFont typeface="Arial" panose="020B0604020202020204" pitchFamily="34" charset="0"/>
              <a:buChar char="•"/>
            </a:pPr>
            <a:r>
              <a:rPr lang="en-GB" dirty="0"/>
              <a:t>This was important – some of the robot design could be simplified to play certain songs </a:t>
            </a:r>
          </a:p>
          <a:p>
            <a:pPr marL="628650" lvl="1" indent="-171450">
              <a:buFont typeface="Arial" panose="020B0604020202020204" pitchFamily="34" charset="0"/>
              <a:buChar char="•"/>
            </a:pPr>
            <a:r>
              <a:rPr lang="en-GB" dirty="0"/>
              <a:t>For example, keyboard is capable of playing 61 keys but only needs 19 for the songs we picked </a:t>
            </a:r>
          </a:p>
        </p:txBody>
      </p:sp>
      <p:sp>
        <p:nvSpPr>
          <p:cNvPr id="4" name="Slide Number Placeholder 3"/>
          <p:cNvSpPr>
            <a:spLocks noGrp="1"/>
          </p:cNvSpPr>
          <p:nvPr>
            <p:ph type="sldNum" sz="quarter" idx="10"/>
          </p:nvPr>
        </p:nvSpPr>
        <p:spPr/>
        <p:txBody>
          <a:bodyPr/>
          <a:lstStyle/>
          <a:p>
            <a:fld id="{107D2746-8983-4082-910B-38D6E69CEC85}" type="slidenum">
              <a:rPr lang="en-GB" smtClean="0"/>
              <a:t>4</a:t>
            </a:fld>
            <a:endParaRPr lang="en-GB"/>
          </a:p>
        </p:txBody>
      </p:sp>
    </p:spTree>
    <p:extLst>
      <p:ext uri="{BB962C8B-B14F-4D97-AF65-F5344CB8AC3E}">
        <p14:creationId xmlns:p14="http://schemas.microsoft.com/office/powerpoint/2010/main" val="3003378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u="sng" kern="1200" dirty="0">
                <a:solidFill>
                  <a:schemeClr val="tx1"/>
                </a:solidFill>
                <a:effectLst/>
                <a:latin typeface="+mn-lt"/>
                <a:ea typeface="+mn-ea"/>
                <a:cs typeface="+mn-cs"/>
              </a:rPr>
              <a:t>How a stepper motor works</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 stepper motor is a DC motor that converts digital pulses into equal steps of a rotation. By varying the frequency of the pulses, the rotation of the shaft can be modified and a high frequency of pulses translates to a continuous movement of the shaft.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 permanent magnet acts as a rotor and is surrounded by the windings of the stator. The rotor has two discs placed back to back, one acting as the magnetic north pole and the other as the magnetic south pole. When a winding is activated, the stator attracts the disc of opposite polarity of the rotor, generating the rotational movement. The rotation of the motor can be controlled with a PWM signal of different frequencies and if the frequency is the audible range, the motor is able to produce different musical notes.</a:t>
            </a:r>
          </a:p>
          <a:p>
            <a:pPr marL="0" lvl="0" indent="0">
              <a:buFont typeface="Arial" panose="020B0604020202020204" pitchFamily="34" charset="0"/>
              <a:buNone/>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07D2746-8983-4082-910B-38D6E69CEC85}" type="slidenum">
              <a:rPr lang="en-GB" smtClean="0"/>
              <a:t>6</a:t>
            </a:fld>
            <a:endParaRPr lang="en-GB"/>
          </a:p>
        </p:txBody>
      </p:sp>
    </p:spTree>
    <p:extLst>
      <p:ext uri="{BB962C8B-B14F-4D97-AF65-F5344CB8AC3E}">
        <p14:creationId xmlns:p14="http://schemas.microsoft.com/office/powerpoint/2010/main" val="3840338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u="sng" kern="1200" dirty="0">
                <a:solidFill>
                  <a:schemeClr val="tx1"/>
                </a:solidFill>
                <a:effectLst/>
                <a:latin typeface="+mn-lt"/>
                <a:ea typeface="+mn-ea"/>
                <a:cs typeface="+mn-cs"/>
              </a:rPr>
              <a:t>Arduino Timers</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Initially, the stepper motor was controlled using pre-defined libraries on the Arduino Uno microcontroller. However, if multiple stepper motors were to be controlled to simultaneously play a song, a noticeable delay could appear as each delay for each motor would stop the execution of the entire code for all motors. </a:t>
            </a:r>
          </a:p>
          <a:p>
            <a:endParaRPr lang="en-GB" dirty="0"/>
          </a:p>
        </p:txBody>
      </p:sp>
      <p:sp>
        <p:nvSpPr>
          <p:cNvPr id="4" name="Slide Number Placeholder 3"/>
          <p:cNvSpPr>
            <a:spLocks noGrp="1"/>
          </p:cNvSpPr>
          <p:nvPr>
            <p:ph type="sldNum" sz="quarter" idx="10"/>
          </p:nvPr>
        </p:nvSpPr>
        <p:spPr/>
        <p:txBody>
          <a:bodyPr/>
          <a:lstStyle/>
          <a:p>
            <a:fld id="{107D2746-8983-4082-910B-38D6E69CEC85}" type="slidenum">
              <a:rPr lang="en-GB" smtClean="0"/>
              <a:t>7</a:t>
            </a:fld>
            <a:endParaRPr lang="en-GB"/>
          </a:p>
        </p:txBody>
      </p:sp>
    </p:spTree>
    <p:extLst>
      <p:ext uri="{BB962C8B-B14F-4D97-AF65-F5344CB8AC3E}">
        <p14:creationId xmlns:p14="http://schemas.microsoft.com/office/powerpoint/2010/main" val="414012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Stepper Motors</a:t>
            </a:r>
          </a:p>
          <a:p>
            <a:pPr lvl="0"/>
            <a:r>
              <a:rPr lang="en-GB" sz="1200" kern="1200" dirty="0">
                <a:solidFill>
                  <a:schemeClr val="tx1"/>
                </a:solidFill>
                <a:effectLst/>
                <a:latin typeface="+mn-lt"/>
                <a:ea typeface="+mn-ea"/>
                <a:cs typeface="+mn-cs"/>
              </a:rPr>
              <a:t>After testing other methods we decided we needed a more accurate frequency generator, timers/interrupts won’t do + it limits how many steppers we can add. </a:t>
            </a:r>
          </a:p>
          <a:p>
            <a:pPr lvl="0"/>
            <a:r>
              <a:rPr lang="en-GB" sz="1200" kern="1200" dirty="0">
                <a:solidFill>
                  <a:schemeClr val="tx1"/>
                </a:solidFill>
                <a:effectLst/>
                <a:latin typeface="+mn-lt"/>
                <a:ea typeface="+mn-ea"/>
                <a:cs typeface="+mn-cs"/>
              </a:rPr>
              <a:t>Making it modular would improve the orchestra</a:t>
            </a:r>
          </a:p>
          <a:p>
            <a:pPr lvl="0"/>
            <a:r>
              <a:rPr lang="en-GB" sz="1200" kern="1200" dirty="0">
                <a:solidFill>
                  <a:schemeClr val="tx1"/>
                </a:solidFill>
                <a:effectLst/>
                <a:latin typeface="+mn-lt"/>
                <a:ea typeface="+mn-ea"/>
                <a:cs typeface="+mn-cs"/>
              </a:rPr>
              <a:t>Design1: use a 555 timers</a:t>
            </a:r>
          </a:p>
          <a:p>
            <a:pPr lvl="1"/>
            <a:r>
              <a:rPr lang="en-GB" sz="1200" kern="1200" dirty="0">
                <a:solidFill>
                  <a:schemeClr val="tx1"/>
                </a:solidFill>
                <a:effectLst/>
                <a:latin typeface="+mn-lt"/>
                <a:ea typeface="+mn-ea"/>
                <a:cs typeface="+mn-cs"/>
              </a:rPr>
              <a:t>Most produced/sold IC ever</a:t>
            </a:r>
          </a:p>
          <a:p>
            <a:pPr lvl="1"/>
            <a:r>
              <a:rPr lang="en-GB" sz="1200" kern="1200" dirty="0">
                <a:solidFill>
                  <a:schemeClr val="tx1"/>
                </a:solidFill>
                <a:effectLst/>
                <a:latin typeface="+mn-lt"/>
                <a:ea typeface="+mn-ea"/>
                <a:cs typeface="+mn-cs"/>
              </a:rPr>
              <a:t>Can produce frequencies up to 500khz when powered by 5v</a:t>
            </a:r>
          </a:p>
          <a:p>
            <a:pPr lvl="1"/>
            <a:r>
              <a:rPr lang="en-GB" sz="1200" kern="1200" dirty="0">
                <a:solidFill>
                  <a:schemeClr val="tx1"/>
                </a:solidFill>
                <a:effectLst/>
                <a:latin typeface="+mn-lt"/>
                <a:ea typeface="+mn-ea"/>
                <a:cs typeface="+mn-cs"/>
              </a:rPr>
              <a:t>Requires only a few passive external components 2 res 2 caps</a:t>
            </a:r>
          </a:p>
          <a:p>
            <a:pPr lvl="1"/>
            <a:r>
              <a:rPr lang="en-GB" sz="1200" kern="1200" dirty="0">
                <a:solidFill>
                  <a:schemeClr val="tx1"/>
                </a:solidFill>
                <a:effectLst/>
                <a:latin typeface="+mn-lt"/>
                <a:ea typeface="+mn-ea"/>
                <a:cs typeface="+mn-cs"/>
              </a:rPr>
              <a:t>External components set the freq.</a:t>
            </a:r>
          </a:p>
          <a:p>
            <a:pPr lvl="1"/>
            <a:r>
              <a:rPr lang="en-GB" sz="1200" kern="1200" dirty="0">
                <a:solidFill>
                  <a:schemeClr val="tx1"/>
                </a:solidFill>
                <a:effectLst/>
                <a:latin typeface="+mn-lt"/>
                <a:ea typeface="+mn-ea"/>
                <a:cs typeface="+mn-cs"/>
              </a:rPr>
              <a:t>Cheap, can drive the stepper driver easily </a:t>
            </a:r>
          </a:p>
          <a:p>
            <a:r>
              <a:rPr lang="en-GB" sz="1200" kern="1200" dirty="0">
                <a:solidFill>
                  <a:schemeClr val="tx1"/>
                </a:solidFill>
                <a:effectLst/>
                <a:latin typeface="+mn-lt"/>
                <a:ea typeface="+mn-ea"/>
                <a:cs typeface="+mn-cs"/>
              </a:rPr>
              <a:t>However…</a:t>
            </a:r>
          </a:p>
          <a:p>
            <a:pPr lvl="0"/>
            <a:r>
              <a:rPr lang="en-GB" sz="1200" kern="1200" dirty="0">
                <a:solidFill>
                  <a:schemeClr val="tx1"/>
                </a:solidFill>
                <a:effectLst/>
                <a:latin typeface="+mn-lt"/>
                <a:ea typeface="+mn-ea"/>
                <a:cs typeface="+mn-cs"/>
              </a:rPr>
              <a:t>Can’t get the resolution we need</a:t>
            </a:r>
          </a:p>
          <a:p>
            <a:pPr lvl="0"/>
            <a:r>
              <a:rPr lang="en-GB" sz="1200" kern="1200" dirty="0" err="1">
                <a:solidFill>
                  <a:schemeClr val="tx1"/>
                </a:solidFill>
                <a:effectLst/>
                <a:latin typeface="+mn-lt"/>
                <a:ea typeface="+mn-ea"/>
                <a:cs typeface="+mn-cs"/>
              </a:rPr>
              <a:t>Eg</a:t>
            </a:r>
            <a:r>
              <a:rPr lang="en-GB" sz="1200" kern="1200" dirty="0">
                <a:solidFill>
                  <a:schemeClr val="tx1"/>
                </a:solidFill>
                <a:effectLst/>
                <a:latin typeface="+mn-lt"/>
                <a:ea typeface="+mn-ea"/>
                <a:cs typeface="+mn-cs"/>
              </a:rPr>
              <a:t>. G in the 6</a:t>
            </a:r>
            <a:r>
              <a:rPr lang="en-GB" sz="1200" kern="1200" baseline="30000" dirty="0">
                <a:solidFill>
                  <a:schemeClr val="tx1"/>
                </a:solidFill>
                <a:effectLst/>
                <a:latin typeface="+mn-lt"/>
                <a:ea typeface="+mn-ea"/>
                <a:cs typeface="+mn-cs"/>
              </a:rPr>
              <a:t>th</a:t>
            </a:r>
            <a:r>
              <a:rPr lang="en-GB" sz="1200" kern="1200" dirty="0">
                <a:solidFill>
                  <a:schemeClr val="tx1"/>
                </a:solidFill>
                <a:effectLst/>
                <a:latin typeface="+mn-lt"/>
                <a:ea typeface="+mn-ea"/>
                <a:cs typeface="+mn-cs"/>
              </a:rPr>
              <a:t> octave is of a </a:t>
            </a:r>
            <a:r>
              <a:rPr lang="en-GB" sz="1200" kern="1200" dirty="0" err="1">
                <a:solidFill>
                  <a:schemeClr val="tx1"/>
                </a:solidFill>
                <a:effectLst/>
                <a:latin typeface="+mn-lt"/>
                <a:ea typeface="+mn-ea"/>
                <a:cs typeface="+mn-cs"/>
              </a:rPr>
              <a:t>freq</a:t>
            </a:r>
            <a:r>
              <a:rPr lang="en-GB" sz="1200" kern="1200" dirty="0">
                <a:solidFill>
                  <a:schemeClr val="tx1"/>
                </a:solidFill>
                <a:effectLst/>
                <a:latin typeface="+mn-lt"/>
                <a:ea typeface="+mn-ea"/>
                <a:cs typeface="+mn-cs"/>
              </a:rPr>
              <a:t> of 1567.98Hz, 555 would require: r1=38.337m</a:t>
            </a:r>
            <a:r>
              <a:rPr lang="el-GR" sz="1200" kern="1200" dirty="0">
                <a:solidFill>
                  <a:schemeClr val="tx1"/>
                </a:solidFill>
                <a:effectLst/>
                <a:latin typeface="+mn-lt"/>
                <a:ea typeface="+mn-ea"/>
                <a:cs typeface="+mn-cs"/>
              </a:rPr>
              <a:t>Ω</a:t>
            </a:r>
            <a:r>
              <a:rPr lang="en-GB" sz="1200" kern="1200" dirty="0">
                <a:solidFill>
                  <a:schemeClr val="tx1"/>
                </a:solidFill>
                <a:effectLst/>
                <a:latin typeface="+mn-lt"/>
                <a:ea typeface="+mn-ea"/>
                <a:cs typeface="+mn-cs"/>
              </a:rPr>
              <a:t>, r2=95.824</a:t>
            </a:r>
            <a:r>
              <a:rPr lang="el-GR" sz="1200" kern="1200" dirty="0">
                <a:solidFill>
                  <a:schemeClr val="tx1"/>
                </a:solidFill>
                <a:effectLst/>
                <a:latin typeface="+mn-lt"/>
                <a:ea typeface="+mn-ea"/>
                <a:cs typeface="+mn-cs"/>
              </a:rPr>
              <a:t>Ω</a:t>
            </a:r>
            <a:r>
              <a:rPr lang="en-GB" sz="1200" kern="1200" dirty="0">
                <a:solidFill>
                  <a:schemeClr val="tx1"/>
                </a:solidFill>
                <a:effectLst/>
                <a:latin typeface="+mn-lt"/>
                <a:ea typeface="+mn-ea"/>
                <a:cs typeface="+mn-cs"/>
              </a:rPr>
              <a:t> and C1 5.1</a:t>
            </a:r>
            <a:r>
              <a:rPr lang="el-GR" sz="1200" kern="1200" dirty="0">
                <a:solidFill>
                  <a:schemeClr val="tx1"/>
                </a:solidFill>
                <a:effectLst/>
                <a:latin typeface="+mn-lt"/>
                <a:ea typeface="+mn-ea"/>
                <a:cs typeface="+mn-cs"/>
              </a:rPr>
              <a:t>μ</a:t>
            </a:r>
            <a:r>
              <a:rPr lang="en-GB" sz="1200" kern="1200" dirty="0">
                <a:solidFill>
                  <a:schemeClr val="tx1"/>
                </a:solidFill>
                <a:effectLst/>
                <a:latin typeface="+mn-lt"/>
                <a:ea typeface="+mn-ea"/>
                <a:cs typeface="+mn-cs"/>
              </a:rPr>
              <a:t>F. which are not realistic</a:t>
            </a:r>
          </a:p>
          <a:p>
            <a:pPr lvl="0"/>
            <a:r>
              <a:rPr lang="en-GB" sz="1200" kern="1200" dirty="0">
                <a:solidFill>
                  <a:schemeClr val="tx1"/>
                </a:solidFill>
                <a:effectLst/>
                <a:latin typeface="+mn-lt"/>
                <a:ea typeface="+mn-ea"/>
                <a:cs typeface="+mn-cs"/>
              </a:rPr>
              <a:t>So we would lose a lot of resolution, our frequency will be off, which is what we wanted to avoid in the first place by using a dedicated IC instead of timers/interrupts</a:t>
            </a:r>
          </a:p>
          <a:p>
            <a:r>
              <a:rPr lang="en-GB" sz="1200" kern="1200" dirty="0">
                <a:solidFill>
                  <a:schemeClr val="tx1"/>
                </a:solidFill>
                <a:effectLst/>
                <a:latin typeface="+mn-lt"/>
                <a:ea typeface="+mn-ea"/>
                <a:cs typeface="+mn-cs"/>
              </a:rPr>
              <a:t>DSS</a:t>
            </a:r>
          </a:p>
          <a:p>
            <a:pPr lvl="0"/>
            <a:r>
              <a:rPr lang="en-GB" sz="1200" kern="1200" dirty="0">
                <a:solidFill>
                  <a:schemeClr val="tx1"/>
                </a:solidFill>
                <a:effectLst/>
                <a:latin typeface="+mn-lt"/>
                <a:ea typeface="+mn-ea"/>
                <a:cs typeface="+mn-cs"/>
              </a:rPr>
              <a:t>More expensive ~£3.5 each</a:t>
            </a:r>
          </a:p>
          <a:p>
            <a:pPr lvl="0"/>
            <a:r>
              <a:rPr lang="en-GB" sz="1200" kern="1200" dirty="0">
                <a:solidFill>
                  <a:schemeClr val="tx1"/>
                </a:solidFill>
                <a:effectLst/>
                <a:latin typeface="+mn-lt"/>
                <a:ea typeface="+mn-ea"/>
                <a:cs typeface="+mn-cs"/>
              </a:rPr>
              <a:t>Requires an external clock </a:t>
            </a:r>
          </a:p>
          <a:p>
            <a:pPr lvl="0"/>
            <a:r>
              <a:rPr lang="en-GB" sz="1200" kern="1200" dirty="0">
                <a:solidFill>
                  <a:schemeClr val="tx1"/>
                </a:solidFill>
                <a:effectLst/>
                <a:latin typeface="+mn-lt"/>
                <a:ea typeface="+mn-ea"/>
                <a:cs typeface="+mn-cs"/>
              </a:rPr>
              <a:t>Can produce frequencies up to ~3Mhz, with a resolution of 0.02Hz – perfect for our needs</a:t>
            </a:r>
          </a:p>
          <a:p>
            <a:pPr lvl="0"/>
            <a:r>
              <a:rPr lang="en-GB" sz="1200" kern="1200" dirty="0">
                <a:solidFill>
                  <a:schemeClr val="tx1"/>
                </a:solidFill>
                <a:effectLst/>
                <a:latin typeface="+mn-lt"/>
                <a:ea typeface="+mn-ea"/>
                <a:cs typeface="+mn-cs"/>
              </a:rPr>
              <a:t>28-bit resolution, no external components everything is programmable using SPI. </a:t>
            </a:r>
          </a:p>
          <a:p>
            <a:pPr lvl="0"/>
            <a:r>
              <a:rPr lang="en-GB" sz="1200" kern="1200" dirty="0">
                <a:solidFill>
                  <a:schemeClr val="tx1"/>
                </a:solidFill>
                <a:effectLst/>
                <a:latin typeface="+mn-lt"/>
                <a:ea typeface="+mn-ea"/>
                <a:cs typeface="+mn-cs"/>
              </a:rPr>
              <a:t>It also means that we can reuse the steppers for other notes. </a:t>
            </a:r>
            <a:r>
              <a:rPr lang="en-GB" sz="1200" kern="1200" dirty="0" err="1">
                <a:solidFill>
                  <a:schemeClr val="tx1"/>
                </a:solidFill>
                <a:effectLst/>
                <a:latin typeface="+mn-lt"/>
                <a:ea typeface="+mn-ea"/>
                <a:cs typeface="+mn-cs"/>
              </a:rPr>
              <a:t>ie</a:t>
            </a:r>
            <a:r>
              <a:rPr lang="en-GB" sz="1200" kern="1200" dirty="0">
                <a:solidFill>
                  <a:schemeClr val="tx1"/>
                </a:solidFill>
                <a:effectLst/>
                <a:latin typeface="+mn-lt"/>
                <a:ea typeface="+mn-ea"/>
                <a:cs typeface="+mn-cs"/>
              </a:rPr>
              <a:t> one stepper can play multiple notes (since everything is programmable) </a:t>
            </a:r>
          </a:p>
          <a:p>
            <a:pPr lvl="0"/>
            <a:r>
              <a:rPr lang="en-GB" sz="1200" kern="1200" dirty="0">
                <a:solidFill>
                  <a:schemeClr val="tx1"/>
                </a:solidFill>
                <a:effectLst/>
                <a:latin typeface="+mn-lt"/>
                <a:ea typeface="+mn-ea"/>
                <a:cs typeface="+mn-cs"/>
              </a:rPr>
              <a:t>Can make the stepper instrument modular, add as many steppers as we need</a:t>
            </a:r>
          </a:p>
          <a:p>
            <a:pPr lvl="0"/>
            <a:r>
              <a:rPr lang="en-GB" sz="1200" kern="1200" dirty="0">
                <a:solidFill>
                  <a:schemeClr val="tx1"/>
                </a:solidFill>
                <a:effectLst/>
                <a:latin typeface="+mn-lt"/>
                <a:ea typeface="+mn-ea"/>
                <a:cs typeface="+mn-cs"/>
              </a:rPr>
              <a:t>Low consumption &lt;4ma at the frequencies we need, can be </a:t>
            </a:r>
            <a:r>
              <a:rPr lang="en-GB" sz="1200" kern="1200" dirty="0" err="1">
                <a:solidFill>
                  <a:schemeClr val="tx1"/>
                </a:solidFill>
                <a:effectLst/>
                <a:latin typeface="+mn-lt"/>
                <a:ea typeface="+mn-ea"/>
                <a:cs typeface="+mn-cs"/>
              </a:rPr>
              <a:t>pwrd</a:t>
            </a:r>
            <a:r>
              <a:rPr lang="en-GB" sz="1200" kern="1200" dirty="0">
                <a:solidFill>
                  <a:schemeClr val="tx1"/>
                </a:solidFill>
                <a:effectLst/>
                <a:latin typeface="+mn-lt"/>
                <a:ea typeface="+mn-ea"/>
                <a:cs typeface="+mn-cs"/>
              </a:rPr>
              <a:t> from an </a:t>
            </a:r>
            <a:r>
              <a:rPr lang="en-GB" sz="1200" kern="1200" dirty="0" err="1">
                <a:solidFill>
                  <a:schemeClr val="tx1"/>
                </a:solidFill>
                <a:effectLst/>
                <a:latin typeface="+mn-lt"/>
                <a:ea typeface="+mn-ea"/>
                <a:cs typeface="+mn-cs"/>
              </a:rPr>
              <a:t>aruino</a:t>
            </a:r>
            <a:r>
              <a:rPr lang="en-GB" sz="1200" kern="1200" dirty="0">
                <a:solidFill>
                  <a:schemeClr val="tx1"/>
                </a:solidFill>
                <a:effectLst/>
                <a:latin typeface="+mn-lt"/>
                <a:ea typeface="+mn-ea"/>
                <a:cs typeface="+mn-cs"/>
              </a:rPr>
              <a:t> pin directly</a:t>
            </a:r>
          </a:p>
          <a:p>
            <a:pPr lvl="0"/>
            <a:r>
              <a:rPr lang="en-GB" sz="1200" kern="1200" dirty="0">
                <a:solidFill>
                  <a:schemeClr val="tx1"/>
                </a:solidFill>
                <a:effectLst/>
                <a:latin typeface="+mn-lt"/>
                <a:ea typeface="+mn-ea"/>
                <a:cs typeface="+mn-cs"/>
              </a:rPr>
              <a:t>Arduino has to only switch the IC on/off</a:t>
            </a:r>
          </a:p>
          <a:p>
            <a:pPr lvl="0"/>
            <a:r>
              <a:rPr lang="en-GB" sz="1200" kern="1200" dirty="0">
                <a:solidFill>
                  <a:schemeClr val="tx1"/>
                </a:solidFill>
                <a:effectLst/>
                <a:latin typeface="+mn-lt"/>
                <a:ea typeface="+mn-ea"/>
                <a:cs typeface="+mn-cs"/>
              </a:rPr>
              <a:t>Easy to design breakout, capable of driving a stepper driver directly</a:t>
            </a:r>
          </a:p>
          <a:p>
            <a:pPr lvl="0"/>
            <a:r>
              <a:rPr lang="en-GB" sz="1200" kern="1200" dirty="0">
                <a:solidFill>
                  <a:schemeClr val="tx1"/>
                </a:solidFill>
                <a:effectLst/>
                <a:latin typeface="+mn-lt"/>
                <a:ea typeface="+mn-ea"/>
                <a:cs typeface="+mn-cs"/>
              </a:rPr>
              <a:t>That’s the one we’re going with. Breakout completed and working properly, many libs available.</a:t>
            </a:r>
          </a:p>
        </p:txBody>
      </p:sp>
      <p:sp>
        <p:nvSpPr>
          <p:cNvPr id="4" name="Slide Number Placeholder 3"/>
          <p:cNvSpPr>
            <a:spLocks noGrp="1"/>
          </p:cNvSpPr>
          <p:nvPr>
            <p:ph type="sldNum" sz="quarter" idx="10"/>
          </p:nvPr>
        </p:nvSpPr>
        <p:spPr/>
        <p:txBody>
          <a:bodyPr/>
          <a:lstStyle/>
          <a:p>
            <a:fld id="{107D2746-8983-4082-910B-38D6E69CEC85}" type="slidenum">
              <a:rPr lang="en-GB" smtClean="0"/>
              <a:t>8</a:t>
            </a:fld>
            <a:endParaRPr lang="en-GB"/>
          </a:p>
        </p:txBody>
      </p:sp>
    </p:spTree>
    <p:extLst>
      <p:ext uri="{BB962C8B-B14F-4D97-AF65-F5344CB8AC3E}">
        <p14:creationId xmlns:p14="http://schemas.microsoft.com/office/powerpoint/2010/main" val="34396233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Steppers</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Speaker box </a:t>
            </a:r>
          </a:p>
          <a:p>
            <a:pPr marL="628650" lvl="1" indent="-171450">
              <a:buFont typeface="Arial" panose="020B0604020202020204" pitchFamily="34" charset="0"/>
              <a:buChar char="•"/>
            </a:pPr>
            <a:r>
              <a:rPr lang="en-GB" sz="1200" kern="1200" dirty="0">
                <a:solidFill>
                  <a:schemeClr val="tx1"/>
                </a:solidFill>
                <a:effectLst/>
                <a:latin typeface="+mn-lt"/>
                <a:ea typeface="+mn-ea"/>
                <a:cs typeface="+mn-cs"/>
              </a:rPr>
              <a:t>Function generator + ICs, software (B3)</a:t>
            </a:r>
          </a:p>
          <a:p>
            <a:endParaRPr lang="en-GB" dirty="0"/>
          </a:p>
        </p:txBody>
      </p:sp>
      <p:sp>
        <p:nvSpPr>
          <p:cNvPr id="4" name="Slide Number Placeholder 3"/>
          <p:cNvSpPr>
            <a:spLocks noGrp="1"/>
          </p:cNvSpPr>
          <p:nvPr>
            <p:ph type="sldNum" sz="quarter" idx="10"/>
          </p:nvPr>
        </p:nvSpPr>
        <p:spPr/>
        <p:txBody>
          <a:bodyPr/>
          <a:lstStyle/>
          <a:p>
            <a:fld id="{107D2746-8983-4082-910B-38D6E69CEC85}" type="slidenum">
              <a:rPr lang="en-GB" smtClean="0"/>
              <a:t>9</a:t>
            </a:fld>
            <a:endParaRPr lang="en-GB"/>
          </a:p>
        </p:txBody>
      </p:sp>
    </p:spTree>
    <p:extLst>
      <p:ext uri="{BB962C8B-B14F-4D97-AF65-F5344CB8AC3E}">
        <p14:creationId xmlns:p14="http://schemas.microsoft.com/office/powerpoint/2010/main" val="23994631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07D2746-8983-4082-910B-38D6E69CEC85}" type="slidenum">
              <a:rPr lang="en-GB" smtClean="0"/>
              <a:t>10</a:t>
            </a:fld>
            <a:endParaRPr lang="en-GB"/>
          </a:p>
        </p:txBody>
      </p:sp>
    </p:spTree>
    <p:extLst>
      <p:ext uri="{BB962C8B-B14F-4D97-AF65-F5344CB8AC3E}">
        <p14:creationId xmlns:p14="http://schemas.microsoft.com/office/powerpoint/2010/main" val="40228600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GB" dirty="0"/>
          </a:p>
          <a:p>
            <a:pPr marL="171450" indent="-171450">
              <a:buFont typeface="Arial" panose="020B0604020202020204" pitchFamily="34" charset="0"/>
              <a:buChar char="•"/>
            </a:pPr>
            <a:r>
              <a:rPr lang="en-GB" dirty="0"/>
              <a:t>After picking the songs it was found that only 19 keys were needed to play the songs which significantly reduces the number of solenoids that had to be brought (saving on budget) and how many had to be fixed to the bar </a:t>
            </a:r>
          </a:p>
          <a:p>
            <a:pPr marL="171450" indent="-171450">
              <a:buFont typeface="Arial" panose="020B0604020202020204" pitchFamily="34" charset="0"/>
              <a:buChar char="•"/>
            </a:pPr>
            <a:r>
              <a:rPr lang="en-GB" dirty="0"/>
              <a:t>The </a:t>
            </a:r>
            <a:r>
              <a:rPr lang="en-GB" dirty="0" err="1"/>
              <a:t>bosch</a:t>
            </a:r>
            <a:r>
              <a:rPr lang="en-GB" dirty="0"/>
              <a:t> bar was selected as it allow the keyboard design to be more adaptable to several different keyboard designs </a:t>
            </a:r>
          </a:p>
          <a:p>
            <a:pPr marL="171450" indent="-171450">
              <a:buFont typeface="Arial" panose="020B0604020202020204" pitchFamily="34" charset="0"/>
              <a:buChar char="•"/>
            </a:pPr>
            <a:r>
              <a:rPr lang="en-GB" dirty="0"/>
              <a:t>Tested two different types of solenoids to select the one to be used for the keyboard </a:t>
            </a:r>
          </a:p>
          <a:p>
            <a:pPr marL="171450" indent="-171450">
              <a:buFont typeface="Arial" panose="020B0604020202020204" pitchFamily="34" charset="0"/>
              <a:buChar char="•"/>
            </a:pPr>
            <a:r>
              <a:rPr lang="en-GB" dirty="0"/>
              <a:t>Went through several designs and finally settled on this one for the keyboard </a:t>
            </a:r>
          </a:p>
        </p:txBody>
      </p:sp>
      <p:sp>
        <p:nvSpPr>
          <p:cNvPr id="4" name="Slide Number Placeholder 3"/>
          <p:cNvSpPr>
            <a:spLocks noGrp="1"/>
          </p:cNvSpPr>
          <p:nvPr>
            <p:ph type="sldNum" sz="quarter" idx="10"/>
          </p:nvPr>
        </p:nvSpPr>
        <p:spPr/>
        <p:txBody>
          <a:bodyPr/>
          <a:lstStyle/>
          <a:p>
            <a:fld id="{107D2746-8983-4082-910B-38D6E69CEC85}" type="slidenum">
              <a:rPr lang="en-GB" smtClean="0"/>
              <a:t>11</a:t>
            </a:fld>
            <a:endParaRPr lang="en-GB"/>
          </a:p>
        </p:txBody>
      </p:sp>
    </p:spTree>
    <p:extLst>
      <p:ext uri="{BB962C8B-B14F-4D97-AF65-F5344CB8AC3E}">
        <p14:creationId xmlns:p14="http://schemas.microsoft.com/office/powerpoint/2010/main" val="23834185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dirty="0"/>
              <a:t>Several steps to completing the keyboard design </a:t>
            </a:r>
          </a:p>
          <a:p>
            <a:pPr marL="171450" lvl="0" indent="-171450">
              <a:buFont typeface="Arial" panose="020B0604020202020204" pitchFamily="34" charset="0"/>
              <a:buChar char="•"/>
            </a:pPr>
            <a:r>
              <a:rPr lang="en-GB" dirty="0"/>
              <a:t>Since the hardware is yet to be complete (due to several delays in delivering products) a simulation of the keyboard software will be created that has a mock output</a:t>
            </a:r>
          </a:p>
          <a:p>
            <a:pPr marL="171450" lvl="0" indent="-171450">
              <a:buFont typeface="Arial" panose="020B0604020202020204" pitchFamily="34" charset="0"/>
              <a:buChar char="•"/>
            </a:pPr>
            <a:r>
              <a:rPr lang="en-GB" dirty="0"/>
              <a:t>It will output to the serial monitor of the IDE </a:t>
            </a:r>
          </a:p>
          <a:p>
            <a:pPr marL="171450" lvl="0" indent="-171450">
              <a:buFont typeface="Arial" panose="020B0604020202020204" pitchFamily="34" charset="0"/>
              <a:buChar char="•"/>
            </a:pPr>
            <a:r>
              <a:rPr lang="en-GB" dirty="0"/>
              <a:t>This will be in development with the hardware and then be synchronised to work together </a:t>
            </a:r>
          </a:p>
        </p:txBody>
      </p:sp>
      <p:sp>
        <p:nvSpPr>
          <p:cNvPr id="4" name="Slide Number Placeholder 3"/>
          <p:cNvSpPr>
            <a:spLocks noGrp="1"/>
          </p:cNvSpPr>
          <p:nvPr>
            <p:ph type="sldNum" sz="quarter" idx="10"/>
          </p:nvPr>
        </p:nvSpPr>
        <p:spPr/>
        <p:txBody>
          <a:bodyPr/>
          <a:lstStyle/>
          <a:p>
            <a:fld id="{107D2746-8983-4082-910B-38D6E69CEC85}" type="slidenum">
              <a:rPr lang="en-GB" smtClean="0"/>
              <a:t>13</a:t>
            </a:fld>
            <a:endParaRPr lang="en-GB"/>
          </a:p>
        </p:txBody>
      </p:sp>
    </p:spTree>
    <p:extLst>
      <p:ext uri="{BB962C8B-B14F-4D97-AF65-F5344CB8AC3E}">
        <p14:creationId xmlns:p14="http://schemas.microsoft.com/office/powerpoint/2010/main" val="20016014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4BAEB-0B05-47CC-8C93-A9ECC78FA3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E244E0C-C475-464B-9C95-3F8CC2464B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47875FF-49B1-4589-B01C-ECB0A86AD800}"/>
              </a:ext>
            </a:extLst>
          </p:cNvPr>
          <p:cNvSpPr>
            <a:spLocks noGrp="1"/>
          </p:cNvSpPr>
          <p:nvPr>
            <p:ph type="dt" sz="half" idx="10"/>
          </p:nvPr>
        </p:nvSpPr>
        <p:spPr/>
        <p:txBody>
          <a:bodyPr/>
          <a:lstStyle/>
          <a:p>
            <a:fld id="{F61F75FB-AD23-4624-BFCE-53EAF6FA8547}" type="datetimeFigureOut">
              <a:rPr lang="en-GB" smtClean="0"/>
              <a:t>26/01/2018</a:t>
            </a:fld>
            <a:endParaRPr lang="en-GB"/>
          </a:p>
        </p:txBody>
      </p:sp>
      <p:sp>
        <p:nvSpPr>
          <p:cNvPr id="5" name="Footer Placeholder 4">
            <a:extLst>
              <a:ext uri="{FF2B5EF4-FFF2-40B4-BE49-F238E27FC236}">
                <a16:creationId xmlns:a16="http://schemas.microsoft.com/office/drawing/2014/main" id="{4B2D9C0C-5954-4005-B8CE-39311C953A8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A0673D-97FB-4500-94C9-6709B8B1AA1E}"/>
              </a:ext>
            </a:extLst>
          </p:cNvPr>
          <p:cNvSpPr>
            <a:spLocks noGrp="1"/>
          </p:cNvSpPr>
          <p:nvPr>
            <p:ph type="sldNum" sz="quarter" idx="12"/>
          </p:nvPr>
        </p:nvSpPr>
        <p:spPr/>
        <p:txBody>
          <a:bodyPr/>
          <a:lstStyle/>
          <a:p>
            <a:fld id="{E39C3ACE-205B-463C-95AC-F10058075A4D}" type="slidenum">
              <a:rPr lang="en-GB" smtClean="0"/>
              <a:t>‹#›</a:t>
            </a:fld>
            <a:endParaRPr lang="en-GB"/>
          </a:p>
        </p:txBody>
      </p:sp>
      <p:pic>
        <p:nvPicPr>
          <p:cNvPr id="11" name="Picture 10">
            <a:extLst>
              <a:ext uri="{FF2B5EF4-FFF2-40B4-BE49-F238E27FC236}">
                <a16:creationId xmlns:a16="http://schemas.microsoft.com/office/drawing/2014/main" id="{5482570B-A27F-4A8B-94CB-07D146EB7429}"/>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b="28889"/>
          <a:stretch/>
        </p:blipFill>
        <p:spPr>
          <a:xfrm rot="5400000">
            <a:off x="10874707" y="704017"/>
            <a:ext cx="2026602" cy="607981"/>
          </a:xfrm>
          <a:prstGeom prst="rect">
            <a:avLst/>
          </a:prstGeom>
        </p:spPr>
      </p:pic>
    </p:spTree>
    <p:extLst>
      <p:ext uri="{BB962C8B-B14F-4D97-AF65-F5344CB8AC3E}">
        <p14:creationId xmlns:p14="http://schemas.microsoft.com/office/powerpoint/2010/main" val="4212638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B6AC3-B8BA-45D9-BE75-98A3D6AE024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980DD03-87B2-4898-BE55-A6E541C038D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D157CF7-A5E3-4696-BA49-8868861C005E}"/>
              </a:ext>
            </a:extLst>
          </p:cNvPr>
          <p:cNvSpPr>
            <a:spLocks noGrp="1"/>
          </p:cNvSpPr>
          <p:nvPr>
            <p:ph type="dt" sz="half" idx="10"/>
          </p:nvPr>
        </p:nvSpPr>
        <p:spPr/>
        <p:txBody>
          <a:bodyPr/>
          <a:lstStyle/>
          <a:p>
            <a:fld id="{F61F75FB-AD23-4624-BFCE-53EAF6FA8547}" type="datetimeFigureOut">
              <a:rPr lang="en-GB" smtClean="0"/>
              <a:t>26/01/2018</a:t>
            </a:fld>
            <a:endParaRPr lang="en-GB"/>
          </a:p>
        </p:txBody>
      </p:sp>
      <p:sp>
        <p:nvSpPr>
          <p:cNvPr id="5" name="Footer Placeholder 4">
            <a:extLst>
              <a:ext uri="{FF2B5EF4-FFF2-40B4-BE49-F238E27FC236}">
                <a16:creationId xmlns:a16="http://schemas.microsoft.com/office/drawing/2014/main" id="{7B2C4B79-69A8-4F1E-B36E-ECAF6EC8695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D0A7AB2-EA21-4B6A-9832-33AC66C94D39}"/>
              </a:ext>
            </a:extLst>
          </p:cNvPr>
          <p:cNvSpPr>
            <a:spLocks noGrp="1"/>
          </p:cNvSpPr>
          <p:nvPr>
            <p:ph type="sldNum" sz="quarter" idx="12"/>
          </p:nvPr>
        </p:nvSpPr>
        <p:spPr/>
        <p:txBody>
          <a:bodyPr/>
          <a:lstStyle/>
          <a:p>
            <a:fld id="{E39C3ACE-205B-463C-95AC-F10058075A4D}" type="slidenum">
              <a:rPr lang="en-GB" smtClean="0"/>
              <a:t>‹#›</a:t>
            </a:fld>
            <a:endParaRPr lang="en-GB"/>
          </a:p>
        </p:txBody>
      </p:sp>
    </p:spTree>
    <p:extLst>
      <p:ext uri="{BB962C8B-B14F-4D97-AF65-F5344CB8AC3E}">
        <p14:creationId xmlns:p14="http://schemas.microsoft.com/office/powerpoint/2010/main" val="1064169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AEF6AC-D8DB-4233-B86C-41B18DBDB13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72647D8-A846-4601-BBAC-033C6E1FE8F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93A3A77-9CCD-4465-A691-43D7344C2D5E}"/>
              </a:ext>
            </a:extLst>
          </p:cNvPr>
          <p:cNvSpPr>
            <a:spLocks noGrp="1"/>
          </p:cNvSpPr>
          <p:nvPr>
            <p:ph type="dt" sz="half" idx="10"/>
          </p:nvPr>
        </p:nvSpPr>
        <p:spPr/>
        <p:txBody>
          <a:bodyPr/>
          <a:lstStyle/>
          <a:p>
            <a:fld id="{F61F75FB-AD23-4624-BFCE-53EAF6FA8547}" type="datetimeFigureOut">
              <a:rPr lang="en-GB" smtClean="0"/>
              <a:t>26/01/2018</a:t>
            </a:fld>
            <a:endParaRPr lang="en-GB"/>
          </a:p>
        </p:txBody>
      </p:sp>
      <p:sp>
        <p:nvSpPr>
          <p:cNvPr id="5" name="Footer Placeholder 4">
            <a:extLst>
              <a:ext uri="{FF2B5EF4-FFF2-40B4-BE49-F238E27FC236}">
                <a16:creationId xmlns:a16="http://schemas.microsoft.com/office/drawing/2014/main" id="{EFCA2730-2D88-4B16-9A33-F9BBDC461F4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DD8EE23-8E4A-41A8-A577-FE854EA28F4B}"/>
              </a:ext>
            </a:extLst>
          </p:cNvPr>
          <p:cNvSpPr>
            <a:spLocks noGrp="1"/>
          </p:cNvSpPr>
          <p:nvPr>
            <p:ph type="sldNum" sz="quarter" idx="12"/>
          </p:nvPr>
        </p:nvSpPr>
        <p:spPr/>
        <p:txBody>
          <a:bodyPr/>
          <a:lstStyle/>
          <a:p>
            <a:fld id="{E39C3ACE-205B-463C-95AC-F10058075A4D}" type="slidenum">
              <a:rPr lang="en-GB" smtClean="0"/>
              <a:t>‹#›</a:t>
            </a:fld>
            <a:endParaRPr lang="en-GB"/>
          </a:p>
        </p:txBody>
      </p:sp>
    </p:spTree>
    <p:extLst>
      <p:ext uri="{BB962C8B-B14F-4D97-AF65-F5344CB8AC3E}">
        <p14:creationId xmlns:p14="http://schemas.microsoft.com/office/powerpoint/2010/main" val="3035420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B69B578-D5A0-495E-8198-99CDF31EB2CC}"/>
              </a:ext>
            </a:extLst>
          </p:cNvPr>
          <p:cNvPicPr>
            <a:picLocks noChangeAspect="1"/>
          </p:cNvPicPr>
          <p:nvPr userDrawn="1"/>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b="28889"/>
          <a:stretch/>
        </p:blipFill>
        <p:spPr>
          <a:xfrm rot="5400000">
            <a:off x="10874707" y="704017"/>
            <a:ext cx="2026602" cy="607981"/>
          </a:xfrm>
          <a:prstGeom prst="rect">
            <a:avLst/>
          </a:prstGeom>
        </p:spPr>
      </p:pic>
      <p:sp>
        <p:nvSpPr>
          <p:cNvPr id="2" name="Title 1">
            <a:extLst>
              <a:ext uri="{FF2B5EF4-FFF2-40B4-BE49-F238E27FC236}">
                <a16:creationId xmlns:a16="http://schemas.microsoft.com/office/drawing/2014/main" id="{03AFAE66-5562-4F8B-BA19-43F958E0ED3E}"/>
              </a:ext>
            </a:extLst>
          </p:cNvPr>
          <p:cNvSpPr>
            <a:spLocks noGrp="1"/>
          </p:cNvSpPr>
          <p:nvPr>
            <p:ph type="title" hasCustomPrompt="1"/>
          </p:nvPr>
        </p:nvSpPr>
        <p:spPr/>
        <p:txBody>
          <a:bodyPr/>
          <a:lstStyle>
            <a:lvl1pPr>
              <a:defRPr b="0" cap="none" spc="0">
                <a:ln w="0">
                  <a:solidFill>
                    <a:srgbClr val="7030A0"/>
                  </a:solidFill>
                </a:ln>
                <a:solidFill>
                  <a:srgbClr val="7030A0"/>
                </a:solidFill>
                <a:effectLst>
                  <a:outerShdw dist="38100" dir="2700000" algn="tl" rotWithShape="0">
                    <a:schemeClr val="accent4">
                      <a:lumMod val="60000"/>
                      <a:lumOff val="40000"/>
                      <a:alpha val="40000"/>
                    </a:schemeClr>
                  </a:outerShdw>
                </a:effectLst>
              </a:defRPr>
            </a:lvl1p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52398E3F-05AB-46A4-AE90-6C0D3852F08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B4E9121-09F1-4243-9943-2F8C0C74B1AC}"/>
              </a:ext>
            </a:extLst>
          </p:cNvPr>
          <p:cNvSpPr>
            <a:spLocks noGrp="1"/>
          </p:cNvSpPr>
          <p:nvPr>
            <p:ph type="dt" sz="half" idx="10"/>
          </p:nvPr>
        </p:nvSpPr>
        <p:spPr/>
        <p:txBody>
          <a:bodyPr/>
          <a:lstStyle/>
          <a:p>
            <a:fld id="{F61F75FB-AD23-4624-BFCE-53EAF6FA8547}" type="datetimeFigureOut">
              <a:rPr lang="en-GB" smtClean="0"/>
              <a:t>26/01/2018</a:t>
            </a:fld>
            <a:endParaRPr lang="en-GB"/>
          </a:p>
        </p:txBody>
      </p:sp>
      <p:sp>
        <p:nvSpPr>
          <p:cNvPr id="5" name="Footer Placeholder 4">
            <a:extLst>
              <a:ext uri="{FF2B5EF4-FFF2-40B4-BE49-F238E27FC236}">
                <a16:creationId xmlns:a16="http://schemas.microsoft.com/office/drawing/2014/main" id="{AFCBEDF7-388F-466E-BAA1-5DDD43A4530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ADBFFC-85C4-4AF9-A448-BF7DAD9DA5C5}"/>
              </a:ext>
            </a:extLst>
          </p:cNvPr>
          <p:cNvSpPr>
            <a:spLocks noGrp="1"/>
          </p:cNvSpPr>
          <p:nvPr>
            <p:ph type="sldNum" sz="quarter" idx="12"/>
          </p:nvPr>
        </p:nvSpPr>
        <p:spPr/>
        <p:txBody>
          <a:bodyPr/>
          <a:lstStyle/>
          <a:p>
            <a:fld id="{E39C3ACE-205B-463C-95AC-F10058075A4D}" type="slidenum">
              <a:rPr lang="en-GB" smtClean="0"/>
              <a:t>‹#›</a:t>
            </a:fld>
            <a:endParaRPr lang="en-GB"/>
          </a:p>
        </p:txBody>
      </p:sp>
    </p:spTree>
    <p:extLst>
      <p:ext uri="{BB962C8B-B14F-4D97-AF65-F5344CB8AC3E}">
        <p14:creationId xmlns:p14="http://schemas.microsoft.com/office/powerpoint/2010/main" val="2363184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FE596-521A-4EE6-ADB6-E2B2A6A2A3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44137DC-A093-401E-903B-C3E6ECFCAE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3BE84E2-6BF7-4531-8ED4-68FEE21E118C}"/>
              </a:ext>
            </a:extLst>
          </p:cNvPr>
          <p:cNvSpPr>
            <a:spLocks noGrp="1"/>
          </p:cNvSpPr>
          <p:nvPr>
            <p:ph type="dt" sz="half" idx="10"/>
          </p:nvPr>
        </p:nvSpPr>
        <p:spPr/>
        <p:txBody>
          <a:bodyPr/>
          <a:lstStyle/>
          <a:p>
            <a:fld id="{F61F75FB-AD23-4624-BFCE-53EAF6FA8547}" type="datetimeFigureOut">
              <a:rPr lang="en-GB" smtClean="0"/>
              <a:t>26/01/2018</a:t>
            </a:fld>
            <a:endParaRPr lang="en-GB"/>
          </a:p>
        </p:txBody>
      </p:sp>
      <p:sp>
        <p:nvSpPr>
          <p:cNvPr id="5" name="Footer Placeholder 4">
            <a:extLst>
              <a:ext uri="{FF2B5EF4-FFF2-40B4-BE49-F238E27FC236}">
                <a16:creationId xmlns:a16="http://schemas.microsoft.com/office/drawing/2014/main" id="{8919D378-B0ED-4ED0-A71C-1594246E660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3A442FE-2FB3-4510-B566-AF0724CE8299}"/>
              </a:ext>
            </a:extLst>
          </p:cNvPr>
          <p:cNvSpPr>
            <a:spLocks noGrp="1"/>
          </p:cNvSpPr>
          <p:nvPr>
            <p:ph type="sldNum" sz="quarter" idx="12"/>
          </p:nvPr>
        </p:nvSpPr>
        <p:spPr/>
        <p:txBody>
          <a:bodyPr/>
          <a:lstStyle/>
          <a:p>
            <a:fld id="{E39C3ACE-205B-463C-95AC-F10058075A4D}" type="slidenum">
              <a:rPr lang="en-GB" smtClean="0"/>
              <a:t>‹#›</a:t>
            </a:fld>
            <a:endParaRPr lang="en-GB"/>
          </a:p>
        </p:txBody>
      </p:sp>
    </p:spTree>
    <p:extLst>
      <p:ext uri="{BB962C8B-B14F-4D97-AF65-F5344CB8AC3E}">
        <p14:creationId xmlns:p14="http://schemas.microsoft.com/office/powerpoint/2010/main" val="4127088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7A901-CCD7-4663-947E-E05C300D6CD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2F6F646-DE06-45F6-A016-DDD35DD4C157}"/>
              </a:ext>
            </a:extLst>
          </p:cNvPr>
          <p:cNvSpPr>
            <a:spLocks noGrp="1"/>
          </p:cNvSpPr>
          <p:nvPr>
            <p:ph sz="half" idx="1"/>
          </p:nvPr>
        </p:nvSpPr>
        <p:spPr>
          <a:xfrm>
            <a:off x="385813" y="1847850"/>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33C15625-EDC0-4FB1-A96D-DBF0D43FEA6A}"/>
              </a:ext>
            </a:extLst>
          </p:cNvPr>
          <p:cNvSpPr>
            <a:spLocks noGrp="1"/>
          </p:cNvSpPr>
          <p:nvPr>
            <p:ph sz="half" idx="2"/>
          </p:nvPr>
        </p:nvSpPr>
        <p:spPr>
          <a:xfrm>
            <a:off x="5640404" y="1847850"/>
            <a:ext cx="6165785"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030F3C1-9BA0-4AC3-A125-9F45255D333C}"/>
              </a:ext>
            </a:extLst>
          </p:cNvPr>
          <p:cNvSpPr>
            <a:spLocks noGrp="1"/>
          </p:cNvSpPr>
          <p:nvPr>
            <p:ph type="dt" sz="half" idx="10"/>
          </p:nvPr>
        </p:nvSpPr>
        <p:spPr/>
        <p:txBody>
          <a:bodyPr/>
          <a:lstStyle/>
          <a:p>
            <a:fld id="{F61F75FB-AD23-4624-BFCE-53EAF6FA8547}" type="datetimeFigureOut">
              <a:rPr lang="en-GB" smtClean="0"/>
              <a:t>26/01/2018</a:t>
            </a:fld>
            <a:endParaRPr lang="en-GB"/>
          </a:p>
        </p:txBody>
      </p:sp>
      <p:sp>
        <p:nvSpPr>
          <p:cNvPr id="6" name="Footer Placeholder 5">
            <a:extLst>
              <a:ext uri="{FF2B5EF4-FFF2-40B4-BE49-F238E27FC236}">
                <a16:creationId xmlns:a16="http://schemas.microsoft.com/office/drawing/2014/main" id="{1FED3926-6333-4D25-B544-0507BC813FB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F6005F5-73A2-426C-9FD5-9E2829045848}"/>
              </a:ext>
            </a:extLst>
          </p:cNvPr>
          <p:cNvSpPr>
            <a:spLocks noGrp="1"/>
          </p:cNvSpPr>
          <p:nvPr>
            <p:ph type="sldNum" sz="quarter" idx="12"/>
          </p:nvPr>
        </p:nvSpPr>
        <p:spPr/>
        <p:txBody>
          <a:bodyPr/>
          <a:lstStyle/>
          <a:p>
            <a:fld id="{E39C3ACE-205B-463C-95AC-F10058075A4D}" type="slidenum">
              <a:rPr lang="en-GB" smtClean="0"/>
              <a:t>‹#›</a:t>
            </a:fld>
            <a:endParaRPr lang="en-GB"/>
          </a:p>
        </p:txBody>
      </p:sp>
    </p:spTree>
    <p:extLst>
      <p:ext uri="{BB962C8B-B14F-4D97-AF65-F5344CB8AC3E}">
        <p14:creationId xmlns:p14="http://schemas.microsoft.com/office/powerpoint/2010/main" val="23180330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35A5D-EE03-4768-B2A3-75805BD0B31E}"/>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7B656B0-43D2-45E3-ADFD-98433262E8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22FF210-5077-4191-830A-51A240D1DCF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2561F11-7842-448F-91F0-C4B3DF6C9C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79D6B66-BABF-4313-9085-8C83C7BDAC6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9AA1CE9-3860-4CFF-87EF-BB6346B50C25}"/>
              </a:ext>
            </a:extLst>
          </p:cNvPr>
          <p:cNvSpPr>
            <a:spLocks noGrp="1"/>
          </p:cNvSpPr>
          <p:nvPr>
            <p:ph type="dt" sz="half" idx="10"/>
          </p:nvPr>
        </p:nvSpPr>
        <p:spPr/>
        <p:txBody>
          <a:bodyPr/>
          <a:lstStyle/>
          <a:p>
            <a:fld id="{F61F75FB-AD23-4624-BFCE-53EAF6FA8547}" type="datetimeFigureOut">
              <a:rPr lang="en-GB" smtClean="0"/>
              <a:t>26/01/2018</a:t>
            </a:fld>
            <a:endParaRPr lang="en-GB"/>
          </a:p>
        </p:txBody>
      </p:sp>
      <p:sp>
        <p:nvSpPr>
          <p:cNvPr id="8" name="Footer Placeholder 7">
            <a:extLst>
              <a:ext uri="{FF2B5EF4-FFF2-40B4-BE49-F238E27FC236}">
                <a16:creationId xmlns:a16="http://schemas.microsoft.com/office/drawing/2014/main" id="{AC54EBC4-7ECF-497B-A229-4E80291BDD1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38B6E3D-972D-4118-B2ED-1821E9FB8EA7}"/>
              </a:ext>
            </a:extLst>
          </p:cNvPr>
          <p:cNvSpPr>
            <a:spLocks noGrp="1"/>
          </p:cNvSpPr>
          <p:nvPr>
            <p:ph type="sldNum" sz="quarter" idx="12"/>
          </p:nvPr>
        </p:nvSpPr>
        <p:spPr/>
        <p:txBody>
          <a:bodyPr/>
          <a:lstStyle/>
          <a:p>
            <a:fld id="{E39C3ACE-205B-463C-95AC-F10058075A4D}" type="slidenum">
              <a:rPr lang="en-GB" smtClean="0"/>
              <a:t>‹#›</a:t>
            </a:fld>
            <a:endParaRPr lang="en-GB"/>
          </a:p>
        </p:txBody>
      </p:sp>
    </p:spTree>
    <p:extLst>
      <p:ext uri="{BB962C8B-B14F-4D97-AF65-F5344CB8AC3E}">
        <p14:creationId xmlns:p14="http://schemas.microsoft.com/office/powerpoint/2010/main" val="37498936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F754E-21EF-4A39-AD03-2A1D5DC2BF44}"/>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96A840F1-7E6C-4014-89CD-0F7DDCE16CD2}"/>
              </a:ext>
            </a:extLst>
          </p:cNvPr>
          <p:cNvSpPr>
            <a:spLocks noGrp="1"/>
          </p:cNvSpPr>
          <p:nvPr>
            <p:ph type="dt" sz="half" idx="10"/>
          </p:nvPr>
        </p:nvSpPr>
        <p:spPr/>
        <p:txBody>
          <a:bodyPr/>
          <a:lstStyle/>
          <a:p>
            <a:fld id="{F61F75FB-AD23-4624-BFCE-53EAF6FA8547}" type="datetimeFigureOut">
              <a:rPr lang="en-GB" smtClean="0"/>
              <a:t>26/01/2018</a:t>
            </a:fld>
            <a:endParaRPr lang="en-GB"/>
          </a:p>
        </p:txBody>
      </p:sp>
      <p:sp>
        <p:nvSpPr>
          <p:cNvPr id="4" name="Footer Placeholder 3">
            <a:extLst>
              <a:ext uri="{FF2B5EF4-FFF2-40B4-BE49-F238E27FC236}">
                <a16:creationId xmlns:a16="http://schemas.microsoft.com/office/drawing/2014/main" id="{3737E767-FC58-4813-B4B6-0DB2C4878B2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13BD396-7F42-4A12-B933-1B49EEBCA501}"/>
              </a:ext>
            </a:extLst>
          </p:cNvPr>
          <p:cNvSpPr>
            <a:spLocks noGrp="1"/>
          </p:cNvSpPr>
          <p:nvPr>
            <p:ph type="sldNum" sz="quarter" idx="12"/>
          </p:nvPr>
        </p:nvSpPr>
        <p:spPr/>
        <p:txBody>
          <a:bodyPr/>
          <a:lstStyle/>
          <a:p>
            <a:fld id="{E39C3ACE-205B-463C-95AC-F10058075A4D}" type="slidenum">
              <a:rPr lang="en-GB" smtClean="0"/>
              <a:t>‹#›</a:t>
            </a:fld>
            <a:endParaRPr lang="en-GB"/>
          </a:p>
        </p:txBody>
      </p:sp>
    </p:spTree>
    <p:extLst>
      <p:ext uri="{BB962C8B-B14F-4D97-AF65-F5344CB8AC3E}">
        <p14:creationId xmlns:p14="http://schemas.microsoft.com/office/powerpoint/2010/main" val="312128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6DA3CD-84B9-4AE2-B483-6B9AEE97BD8D}"/>
              </a:ext>
            </a:extLst>
          </p:cNvPr>
          <p:cNvSpPr>
            <a:spLocks noGrp="1"/>
          </p:cNvSpPr>
          <p:nvPr>
            <p:ph type="dt" sz="half" idx="10"/>
          </p:nvPr>
        </p:nvSpPr>
        <p:spPr/>
        <p:txBody>
          <a:bodyPr/>
          <a:lstStyle/>
          <a:p>
            <a:fld id="{F61F75FB-AD23-4624-BFCE-53EAF6FA8547}" type="datetimeFigureOut">
              <a:rPr lang="en-GB" smtClean="0"/>
              <a:t>26/01/2018</a:t>
            </a:fld>
            <a:endParaRPr lang="en-GB"/>
          </a:p>
        </p:txBody>
      </p:sp>
      <p:sp>
        <p:nvSpPr>
          <p:cNvPr id="3" name="Footer Placeholder 2">
            <a:extLst>
              <a:ext uri="{FF2B5EF4-FFF2-40B4-BE49-F238E27FC236}">
                <a16:creationId xmlns:a16="http://schemas.microsoft.com/office/drawing/2014/main" id="{1B7EE353-3623-42A0-962F-EDC247625CF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9CC3367-1498-402D-B2D5-1B621AEC24D0}"/>
              </a:ext>
            </a:extLst>
          </p:cNvPr>
          <p:cNvSpPr>
            <a:spLocks noGrp="1"/>
          </p:cNvSpPr>
          <p:nvPr>
            <p:ph type="sldNum" sz="quarter" idx="12"/>
          </p:nvPr>
        </p:nvSpPr>
        <p:spPr/>
        <p:txBody>
          <a:bodyPr/>
          <a:lstStyle/>
          <a:p>
            <a:fld id="{E39C3ACE-205B-463C-95AC-F10058075A4D}" type="slidenum">
              <a:rPr lang="en-GB" smtClean="0"/>
              <a:t>‹#›</a:t>
            </a:fld>
            <a:endParaRPr lang="en-GB"/>
          </a:p>
        </p:txBody>
      </p:sp>
    </p:spTree>
    <p:extLst>
      <p:ext uri="{BB962C8B-B14F-4D97-AF65-F5344CB8AC3E}">
        <p14:creationId xmlns:p14="http://schemas.microsoft.com/office/powerpoint/2010/main" val="2128392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57877-A685-447A-AAA4-4A7BDB0B5E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330369C-98EF-4210-B0E6-E5EF440185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5377790-828E-4C74-AA06-5C702B4622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74EFEC1-0E67-42AB-802D-6799BC7B9B8A}"/>
              </a:ext>
            </a:extLst>
          </p:cNvPr>
          <p:cNvSpPr>
            <a:spLocks noGrp="1"/>
          </p:cNvSpPr>
          <p:nvPr>
            <p:ph type="dt" sz="half" idx="10"/>
          </p:nvPr>
        </p:nvSpPr>
        <p:spPr/>
        <p:txBody>
          <a:bodyPr/>
          <a:lstStyle/>
          <a:p>
            <a:fld id="{F61F75FB-AD23-4624-BFCE-53EAF6FA8547}" type="datetimeFigureOut">
              <a:rPr lang="en-GB" smtClean="0"/>
              <a:t>26/01/2018</a:t>
            </a:fld>
            <a:endParaRPr lang="en-GB"/>
          </a:p>
        </p:txBody>
      </p:sp>
      <p:sp>
        <p:nvSpPr>
          <p:cNvPr id="6" name="Footer Placeholder 5">
            <a:extLst>
              <a:ext uri="{FF2B5EF4-FFF2-40B4-BE49-F238E27FC236}">
                <a16:creationId xmlns:a16="http://schemas.microsoft.com/office/drawing/2014/main" id="{D8E868B8-E399-4819-8E80-B9020FF7E88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882BA44-00CB-4338-8D4A-4ABB8EF874F0}"/>
              </a:ext>
            </a:extLst>
          </p:cNvPr>
          <p:cNvSpPr>
            <a:spLocks noGrp="1"/>
          </p:cNvSpPr>
          <p:nvPr>
            <p:ph type="sldNum" sz="quarter" idx="12"/>
          </p:nvPr>
        </p:nvSpPr>
        <p:spPr/>
        <p:txBody>
          <a:bodyPr/>
          <a:lstStyle/>
          <a:p>
            <a:fld id="{E39C3ACE-205B-463C-95AC-F10058075A4D}" type="slidenum">
              <a:rPr lang="en-GB" smtClean="0"/>
              <a:t>‹#›</a:t>
            </a:fld>
            <a:endParaRPr lang="en-GB"/>
          </a:p>
        </p:txBody>
      </p:sp>
    </p:spTree>
    <p:extLst>
      <p:ext uri="{BB962C8B-B14F-4D97-AF65-F5344CB8AC3E}">
        <p14:creationId xmlns:p14="http://schemas.microsoft.com/office/powerpoint/2010/main" val="1509078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FE8DF-70C4-4600-B963-673148774B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48DEE6D6-2E3D-48DE-9702-8335D1A3FD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99D7700-B195-4DAD-BA9B-FB617A5662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55DEA4-CA4E-4734-8708-086E353FEE39}"/>
              </a:ext>
            </a:extLst>
          </p:cNvPr>
          <p:cNvSpPr>
            <a:spLocks noGrp="1"/>
          </p:cNvSpPr>
          <p:nvPr>
            <p:ph type="dt" sz="half" idx="10"/>
          </p:nvPr>
        </p:nvSpPr>
        <p:spPr/>
        <p:txBody>
          <a:bodyPr/>
          <a:lstStyle/>
          <a:p>
            <a:fld id="{F61F75FB-AD23-4624-BFCE-53EAF6FA8547}" type="datetimeFigureOut">
              <a:rPr lang="en-GB" smtClean="0"/>
              <a:t>26/01/2018</a:t>
            </a:fld>
            <a:endParaRPr lang="en-GB"/>
          </a:p>
        </p:txBody>
      </p:sp>
      <p:sp>
        <p:nvSpPr>
          <p:cNvPr id="6" name="Footer Placeholder 5">
            <a:extLst>
              <a:ext uri="{FF2B5EF4-FFF2-40B4-BE49-F238E27FC236}">
                <a16:creationId xmlns:a16="http://schemas.microsoft.com/office/drawing/2014/main" id="{BECAF922-1D69-4C30-AB5E-D1F3F507765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21B5D7D-1937-4E0D-AA3A-231BC7433130}"/>
              </a:ext>
            </a:extLst>
          </p:cNvPr>
          <p:cNvSpPr>
            <a:spLocks noGrp="1"/>
          </p:cNvSpPr>
          <p:nvPr>
            <p:ph type="sldNum" sz="quarter" idx="12"/>
          </p:nvPr>
        </p:nvSpPr>
        <p:spPr/>
        <p:txBody>
          <a:bodyPr/>
          <a:lstStyle/>
          <a:p>
            <a:fld id="{E39C3ACE-205B-463C-95AC-F10058075A4D}" type="slidenum">
              <a:rPr lang="en-GB" smtClean="0"/>
              <a:t>‹#›</a:t>
            </a:fld>
            <a:endParaRPr lang="en-GB"/>
          </a:p>
        </p:txBody>
      </p:sp>
    </p:spTree>
    <p:extLst>
      <p:ext uri="{BB962C8B-B14F-4D97-AF65-F5344CB8AC3E}">
        <p14:creationId xmlns:p14="http://schemas.microsoft.com/office/powerpoint/2010/main" val="3148710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EE5076-DB94-4DF9-BB19-C4A5300F13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5EC7329-E6A8-4766-A49D-761BBC515D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B96DEC6-7FF7-4E5B-806D-56E364F38B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1F75FB-AD23-4624-BFCE-53EAF6FA8547}" type="datetimeFigureOut">
              <a:rPr lang="en-GB" smtClean="0"/>
              <a:t>26/01/2018</a:t>
            </a:fld>
            <a:endParaRPr lang="en-GB"/>
          </a:p>
        </p:txBody>
      </p:sp>
      <p:sp>
        <p:nvSpPr>
          <p:cNvPr id="5" name="Footer Placeholder 4">
            <a:extLst>
              <a:ext uri="{FF2B5EF4-FFF2-40B4-BE49-F238E27FC236}">
                <a16:creationId xmlns:a16="http://schemas.microsoft.com/office/drawing/2014/main" id="{353B67E2-5321-4CE3-A1E2-1AA0D1A384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114E7C90-66FB-40AE-B297-A0778C9568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9C3ACE-205B-463C-95AC-F10058075A4D}" type="slidenum">
              <a:rPr lang="en-GB" smtClean="0"/>
              <a:t>‹#›</a:t>
            </a:fld>
            <a:endParaRPr lang="en-GB"/>
          </a:p>
        </p:txBody>
      </p:sp>
    </p:spTree>
    <p:extLst>
      <p:ext uri="{BB962C8B-B14F-4D97-AF65-F5344CB8AC3E}">
        <p14:creationId xmlns:p14="http://schemas.microsoft.com/office/powerpoint/2010/main" val="4856819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comments" Target="../comments/comment5.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comments" Target="../comments/commen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comments" Target="../comments/commen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comments" Target="../comments/comment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C2C2F-7D6F-461D-A118-3BF5348E2D22}"/>
              </a:ext>
            </a:extLst>
          </p:cNvPr>
          <p:cNvSpPr>
            <a:spLocks noGrp="1"/>
          </p:cNvSpPr>
          <p:nvPr>
            <p:ph type="ctrTitle"/>
          </p:nvPr>
        </p:nvSpPr>
        <p:spPr>
          <a:xfrm>
            <a:off x="1524000" y="171868"/>
            <a:ext cx="9144000" cy="2387600"/>
          </a:xfrm>
        </p:spPr>
        <p:txBody>
          <a:bodyPr/>
          <a:lstStyle/>
          <a:p>
            <a:r>
              <a:rPr lang="en-GB" dirty="0"/>
              <a:t>The </a:t>
            </a:r>
            <a:r>
              <a:rPr lang="en-GB" dirty="0" err="1"/>
              <a:t>SoundBytes</a:t>
            </a:r>
            <a:endParaRPr lang="en-GB" dirty="0"/>
          </a:p>
        </p:txBody>
      </p:sp>
      <p:sp>
        <p:nvSpPr>
          <p:cNvPr id="3" name="Subtitle 2">
            <a:extLst>
              <a:ext uri="{FF2B5EF4-FFF2-40B4-BE49-F238E27FC236}">
                <a16:creationId xmlns:a16="http://schemas.microsoft.com/office/drawing/2014/main" id="{5D1F908F-CA27-4F29-A64A-2E8D45F4035C}"/>
              </a:ext>
            </a:extLst>
          </p:cNvPr>
          <p:cNvSpPr>
            <a:spLocks noGrp="1"/>
          </p:cNvSpPr>
          <p:nvPr>
            <p:ph type="subTitle" idx="1"/>
          </p:nvPr>
        </p:nvSpPr>
        <p:spPr>
          <a:xfrm>
            <a:off x="1524000" y="2799399"/>
            <a:ext cx="9144000" cy="2998268"/>
          </a:xfrm>
        </p:spPr>
        <p:txBody>
          <a:bodyPr>
            <a:normAutofit fontScale="92500" lnSpcReduction="20000"/>
          </a:bodyPr>
          <a:lstStyle/>
          <a:p>
            <a:r>
              <a:rPr lang="en-GB" dirty="0"/>
              <a:t>Manchester Robot Orchestra</a:t>
            </a:r>
          </a:p>
          <a:p>
            <a:endParaRPr lang="en-GB" dirty="0"/>
          </a:p>
          <a:p>
            <a:r>
              <a:rPr lang="en-GB" u="sng" dirty="0"/>
              <a:t>Team members:</a:t>
            </a:r>
          </a:p>
          <a:p>
            <a:r>
              <a:rPr lang="en-GB" dirty="0"/>
              <a:t>Andrei </a:t>
            </a:r>
            <a:r>
              <a:rPr lang="en-GB" dirty="0" err="1"/>
              <a:t>Buruiana</a:t>
            </a:r>
            <a:r>
              <a:rPr lang="en-GB" dirty="0"/>
              <a:t>, Joyanto Chanda, Theodoros </a:t>
            </a:r>
            <a:r>
              <a:rPr lang="en-GB" dirty="0" err="1"/>
              <a:t>Dimou</a:t>
            </a:r>
            <a:r>
              <a:rPr lang="en-GB" dirty="0"/>
              <a:t>, Francesco </a:t>
            </a:r>
            <a:r>
              <a:rPr lang="en-GB" dirty="0" err="1"/>
              <a:t>Fumagalli</a:t>
            </a:r>
            <a:r>
              <a:rPr lang="en-GB" dirty="0"/>
              <a:t>, </a:t>
            </a:r>
            <a:r>
              <a:rPr lang="en-GB" dirty="0" err="1"/>
              <a:t>Antons</a:t>
            </a:r>
            <a:r>
              <a:rPr lang="en-GB" dirty="0"/>
              <a:t> </a:t>
            </a:r>
            <a:r>
              <a:rPr lang="en-GB" dirty="0" err="1"/>
              <a:t>Petrovs</a:t>
            </a:r>
            <a:r>
              <a:rPr lang="en-GB" dirty="0"/>
              <a:t>, Joshua Simpson</a:t>
            </a:r>
          </a:p>
          <a:p>
            <a:endParaRPr lang="en-GB" dirty="0"/>
          </a:p>
          <a:p>
            <a:r>
              <a:rPr lang="en-GB" u="sng" dirty="0"/>
              <a:t>Supervisors:</a:t>
            </a:r>
          </a:p>
          <a:p>
            <a:r>
              <a:rPr lang="en-GB" dirty="0" err="1"/>
              <a:t>Prof.</a:t>
            </a:r>
            <a:r>
              <a:rPr lang="en-GB" dirty="0"/>
              <a:t> Danielle George &amp; </a:t>
            </a:r>
            <a:r>
              <a:rPr lang="en-GB" dirty="0" err="1"/>
              <a:t>Dr.</a:t>
            </a:r>
            <a:r>
              <a:rPr lang="en-GB" dirty="0"/>
              <a:t> William McGenn</a:t>
            </a:r>
          </a:p>
        </p:txBody>
      </p:sp>
    </p:spTree>
    <p:extLst>
      <p:ext uri="{BB962C8B-B14F-4D97-AF65-F5344CB8AC3E}">
        <p14:creationId xmlns:p14="http://schemas.microsoft.com/office/powerpoint/2010/main" val="28529284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7FB8-61F3-4575-823B-C9B4EF25BC22}"/>
              </a:ext>
            </a:extLst>
          </p:cNvPr>
          <p:cNvSpPr>
            <a:spLocks noGrp="1"/>
          </p:cNvSpPr>
          <p:nvPr>
            <p:ph type="title"/>
          </p:nvPr>
        </p:nvSpPr>
        <p:spPr/>
        <p:txBody>
          <a:bodyPr/>
          <a:lstStyle/>
          <a:p>
            <a:r>
              <a:rPr lang="en-GB" dirty="0"/>
              <a:t>Keyboard image</a:t>
            </a:r>
          </a:p>
        </p:txBody>
      </p:sp>
      <p:pic>
        <p:nvPicPr>
          <p:cNvPr id="4" name="Picture 3">
            <a:extLst>
              <a:ext uri="{FF2B5EF4-FFF2-40B4-BE49-F238E27FC236}">
                <a16:creationId xmlns:a16="http://schemas.microsoft.com/office/drawing/2014/main" id="{FFD0A2E6-90A8-4BE5-A9EC-C8167FBD3B65}"/>
              </a:ext>
            </a:extLst>
          </p:cNvPr>
          <p:cNvPicPr/>
          <p:nvPr/>
        </p:nvPicPr>
        <p:blipFill>
          <a:blip r:embed="rId3" cstate="print">
            <a:extLst>
              <a:ext uri="{28A0092B-C50C-407E-A947-70E740481C1C}">
                <a14:useLocalDpi xmlns:a14="http://schemas.microsoft.com/office/drawing/2010/main" val="0"/>
              </a:ext>
            </a:extLst>
          </a:blip>
          <a:srcRect l="395" t="1749" r="1337" b="1044"/>
          <a:stretch>
            <a:fillRect/>
          </a:stretch>
        </p:blipFill>
        <p:spPr bwMode="auto">
          <a:xfrm>
            <a:off x="425107" y="1468745"/>
            <a:ext cx="6622965" cy="3693430"/>
          </a:xfrm>
          <a:prstGeom prst="rect">
            <a:avLst/>
          </a:prstGeom>
          <a:noFill/>
          <a:ln w="9525" cmpd="sng">
            <a:solidFill>
              <a:srgbClr val="000000"/>
            </a:solidFill>
            <a:miter lim="800000"/>
            <a:headEnd/>
            <a:tailEnd/>
          </a:ln>
          <a:effectLst/>
        </p:spPr>
      </p:pic>
      <p:pic>
        <p:nvPicPr>
          <p:cNvPr id="5" name="Picture 4">
            <a:extLst>
              <a:ext uri="{FF2B5EF4-FFF2-40B4-BE49-F238E27FC236}">
                <a16:creationId xmlns:a16="http://schemas.microsoft.com/office/drawing/2014/main" id="{777DA14E-3BDA-4B44-B4CF-022114BD1DD0}"/>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19963" y="3153423"/>
            <a:ext cx="5946930" cy="3339451"/>
          </a:xfrm>
          <a:prstGeom prst="rect">
            <a:avLst/>
          </a:prstGeom>
          <a:noFill/>
          <a:ln w="9525" cmpd="sng">
            <a:solidFill>
              <a:srgbClr val="000000"/>
            </a:solidFill>
            <a:miter lim="800000"/>
            <a:headEnd/>
            <a:tailEnd/>
          </a:ln>
          <a:effectLst/>
        </p:spPr>
      </p:pic>
    </p:spTree>
    <p:extLst>
      <p:ext uri="{BB962C8B-B14F-4D97-AF65-F5344CB8AC3E}">
        <p14:creationId xmlns:p14="http://schemas.microsoft.com/office/powerpoint/2010/main" val="1063286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5BE45-B83A-401F-AA59-FE3DC2CB1C93}"/>
              </a:ext>
            </a:extLst>
          </p:cNvPr>
          <p:cNvSpPr>
            <a:spLocks noGrp="1"/>
          </p:cNvSpPr>
          <p:nvPr>
            <p:ph type="title"/>
          </p:nvPr>
        </p:nvSpPr>
        <p:spPr>
          <a:xfrm>
            <a:off x="385813" y="242815"/>
            <a:ext cx="10515600" cy="1325563"/>
          </a:xfrm>
        </p:spPr>
        <p:txBody>
          <a:bodyPr>
            <a:normAutofit/>
          </a:bodyPr>
          <a:lstStyle/>
          <a:p>
            <a:r>
              <a:rPr lang="en-GB" dirty="0">
                <a:ln w="0">
                  <a:solidFill>
                    <a:srgbClr val="7030A0"/>
                  </a:solidFill>
                </a:ln>
                <a:solidFill>
                  <a:srgbClr val="7030A0"/>
                </a:solidFill>
                <a:effectLst>
                  <a:outerShdw dist="38100" dir="2700000" algn="tl" rotWithShape="0">
                    <a:schemeClr val="accent4">
                      <a:lumMod val="60000"/>
                      <a:lumOff val="40000"/>
                      <a:alpha val="40000"/>
                    </a:schemeClr>
                  </a:outerShdw>
                </a:effectLst>
              </a:rPr>
              <a:t>Keyboard (Joyanto and Theo)</a:t>
            </a:r>
          </a:p>
        </p:txBody>
      </p:sp>
      <p:sp>
        <p:nvSpPr>
          <p:cNvPr id="3" name="Content Placeholder 2">
            <a:extLst>
              <a:ext uri="{FF2B5EF4-FFF2-40B4-BE49-F238E27FC236}">
                <a16:creationId xmlns:a16="http://schemas.microsoft.com/office/drawing/2014/main" id="{ED0BCF9E-FB15-4896-8870-55FD8D01D758}"/>
              </a:ext>
            </a:extLst>
          </p:cNvPr>
          <p:cNvSpPr>
            <a:spLocks noGrp="1"/>
          </p:cNvSpPr>
          <p:nvPr>
            <p:ph sz="half" idx="1"/>
          </p:nvPr>
        </p:nvSpPr>
        <p:spPr>
          <a:xfrm>
            <a:off x="385813" y="1362456"/>
            <a:ext cx="5181600" cy="4836732"/>
          </a:xfrm>
        </p:spPr>
        <p:txBody>
          <a:bodyPr>
            <a:normAutofit fontScale="92500" lnSpcReduction="10000"/>
          </a:bodyPr>
          <a:lstStyle/>
          <a:p>
            <a:r>
              <a:rPr lang="en-GB" sz="3200" dirty="0"/>
              <a:t>19 notes</a:t>
            </a:r>
          </a:p>
          <a:p>
            <a:pPr lvl="1"/>
            <a:r>
              <a:rPr lang="en-GB" sz="2800" dirty="0"/>
              <a:t>61 possible keys</a:t>
            </a:r>
            <a:endParaRPr lang="el-GR" sz="2800" dirty="0"/>
          </a:p>
          <a:p>
            <a:r>
              <a:rPr lang="en-US" sz="3200" dirty="0"/>
              <a:t>Bosch bar</a:t>
            </a:r>
          </a:p>
          <a:p>
            <a:pPr lvl="1"/>
            <a:r>
              <a:rPr lang="en-US" sz="2800" dirty="0"/>
              <a:t>Supported by two threaded rods </a:t>
            </a:r>
          </a:p>
          <a:p>
            <a:r>
              <a:rPr lang="en-US" sz="3200" dirty="0"/>
              <a:t>Solenoids</a:t>
            </a:r>
          </a:p>
          <a:p>
            <a:pPr lvl="1"/>
            <a:r>
              <a:rPr lang="en-US" sz="2800" dirty="0"/>
              <a:t>5V DC solenoids - too weak to press keys </a:t>
            </a:r>
          </a:p>
          <a:p>
            <a:pPr lvl="1"/>
            <a:r>
              <a:rPr lang="en-US" sz="2800" dirty="0"/>
              <a:t>12V DC solenoids - more applicable</a:t>
            </a:r>
          </a:p>
          <a:p>
            <a:r>
              <a:rPr lang="en-US" sz="3200" dirty="0"/>
              <a:t>Several prototypes to produce final design </a:t>
            </a:r>
          </a:p>
          <a:p>
            <a:endParaRPr lang="en-US" dirty="0"/>
          </a:p>
          <a:p>
            <a:pPr marL="0" indent="0">
              <a:buNone/>
            </a:pPr>
            <a:endParaRPr lang="en-US" dirty="0"/>
          </a:p>
        </p:txBody>
      </p:sp>
      <p:sp>
        <p:nvSpPr>
          <p:cNvPr id="5" name="Content Placeholder 4">
            <a:extLst>
              <a:ext uri="{FF2B5EF4-FFF2-40B4-BE49-F238E27FC236}">
                <a16:creationId xmlns:a16="http://schemas.microsoft.com/office/drawing/2014/main" id="{F91292C3-CA6F-4A05-A54F-ADCB003C753B}"/>
              </a:ext>
            </a:extLst>
          </p:cNvPr>
          <p:cNvSpPr>
            <a:spLocks noGrp="1"/>
          </p:cNvSpPr>
          <p:nvPr>
            <p:ph sz="half" idx="2"/>
          </p:nvPr>
        </p:nvSpPr>
        <p:spPr/>
        <p:txBody>
          <a:bodyPr>
            <a:normAutofit fontScale="92500" lnSpcReduction="10000"/>
          </a:bodyPr>
          <a:lstStyle/>
          <a:p>
            <a:endParaRPr lang="en-GB"/>
          </a:p>
        </p:txBody>
      </p:sp>
      <p:pic>
        <p:nvPicPr>
          <p:cNvPr id="7" name="Picture 6">
            <a:extLst>
              <a:ext uri="{FF2B5EF4-FFF2-40B4-BE49-F238E27FC236}">
                <a16:creationId xmlns:a16="http://schemas.microsoft.com/office/drawing/2014/main" id="{A1550257-8258-43C5-8233-C750861BDA3A}"/>
              </a:ext>
            </a:extLst>
          </p:cNvPr>
          <p:cNvPicPr>
            <a:picLocks noChangeAspect="1"/>
          </p:cNvPicPr>
          <p:nvPr/>
        </p:nvPicPr>
        <p:blipFill rotWithShape="1">
          <a:blip r:embed="rId3"/>
          <a:srcRect l="3241" t="18715" r="35990" b="14281"/>
          <a:stretch/>
        </p:blipFill>
        <p:spPr>
          <a:xfrm>
            <a:off x="5594227" y="2154560"/>
            <a:ext cx="6258137" cy="3458446"/>
          </a:xfrm>
          <a:prstGeom prst="rect">
            <a:avLst/>
          </a:prstGeom>
          <a:ln>
            <a:solidFill>
              <a:schemeClr val="tx1"/>
            </a:solidFill>
          </a:ln>
        </p:spPr>
      </p:pic>
    </p:spTree>
    <p:extLst>
      <p:ext uri="{BB962C8B-B14F-4D97-AF65-F5344CB8AC3E}">
        <p14:creationId xmlns:p14="http://schemas.microsoft.com/office/powerpoint/2010/main" val="2245455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9455F-6159-4451-B678-63F17F21D5AC}"/>
              </a:ext>
            </a:extLst>
          </p:cNvPr>
          <p:cNvSpPr>
            <a:spLocks noGrp="1"/>
          </p:cNvSpPr>
          <p:nvPr>
            <p:ph type="title"/>
          </p:nvPr>
        </p:nvSpPr>
        <p:spPr/>
        <p:txBody>
          <a:bodyPr/>
          <a:lstStyle/>
          <a:p>
            <a:r>
              <a:rPr lang="en-GB" dirty="0"/>
              <a:t>Keyboard</a:t>
            </a:r>
          </a:p>
        </p:txBody>
      </p:sp>
      <p:pic>
        <p:nvPicPr>
          <p:cNvPr id="3" name="Picture 2">
            <a:extLst>
              <a:ext uri="{FF2B5EF4-FFF2-40B4-BE49-F238E27FC236}">
                <a16:creationId xmlns:a16="http://schemas.microsoft.com/office/drawing/2014/main" id="{CF91601F-63A5-4406-A144-527C4986EAD9}"/>
              </a:ext>
            </a:extLst>
          </p:cNvPr>
          <p:cNvPicPr>
            <a:picLocks noChangeAspect="1"/>
          </p:cNvPicPr>
          <p:nvPr/>
        </p:nvPicPr>
        <p:blipFill>
          <a:blip r:embed="rId2"/>
          <a:stretch>
            <a:fillRect/>
          </a:stretch>
        </p:blipFill>
        <p:spPr>
          <a:xfrm>
            <a:off x="1431758" y="1376543"/>
            <a:ext cx="9328484" cy="5116332"/>
          </a:xfrm>
          <a:prstGeom prst="rect">
            <a:avLst/>
          </a:prstGeom>
          <a:ln>
            <a:solidFill>
              <a:schemeClr val="tx1"/>
            </a:solidFill>
          </a:ln>
        </p:spPr>
      </p:pic>
    </p:spTree>
    <p:extLst>
      <p:ext uri="{BB962C8B-B14F-4D97-AF65-F5344CB8AC3E}">
        <p14:creationId xmlns:p14="http://schemas.microsoft.com/office/powerpoint/2010/main" val="2630870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5100B-8DA8-4D97-A468-CA5E85C54856}"/>
              </a:ext>
            </a:extLst>
          </p:cNvPr>
          <p:cNvSpPr>
            <a:spLocks noGrp="1"/>
          </p:cNvSpPr>
          <p:nvPr>
            <p:ph type="title"/>
          </p:nvPr>
        </p:nvSpPr>
        <p:spPr/>
        <p:txBody>
          <a:bodyPr/>
          <a:lstStyle/>
          <a:p>
            <a:r>
              <a:rPr lang="en-GB" dirty="0"/>
              <a:t>Progressing with the Keyboard</a:t>
            </a:r>
          </a:p>
        </p:txBody>
      </p:sp>
      <p:sp>
        <p:nvSpPr>
          <p:cNvPr id="3" name="Content Placeholder 2">
            <a:extLst>
              <a:ext uri="{FF2B5EF4-FFF2-40B4-BE49-F238E27FC236}">
                <a16:creationId xmlns:a16="http://schemas.microsoft.com/office/drawing/2014/main" id="{3D3D5F09-E52C-4538-970B-730236CF7B54}"/>
              </a:ext>
            </a:extLst>
          </p:cNvPr>
          <p:cNvSpPr>
            <a:spLocks noGrp="1"/>
          </p:cNvSpPr>
          <p:nvPr>
            <p:ph idx="1"/>
          </p:nvPr>
        </p:nvSpPr>
        <p:spPr/>
        <p:txBody>
          <a:bodyPr>
            <a:normAutofit/>
          </a:bodyPr>
          <a:lstStyle/>
          <a:p>
            <a:r>
              <a:rPr lang="en-GB" sz="3200" dirty="0"/>
              <a:t>Software simulation </a:t>
            </a:r>
          </a:p>
          <a:p>
            <a:pPr lvl="1"/>
            <a:r>
              <a:rPr lang="en-GB" sz="2800" dirty="0"/>
              <a:t>Hardware of keyboard still being constructed</a:t>
            </a:r>
          </a:p>
          <a:p>
            <a:pPr lvl="1"/>
            <a:endParaRPr lang="en-GB" sz="2800" dirty="0"/>
          </a:p>
          <a:p>
            <a:r>
              <a:rPr lang="en-GB" sz="3200" dirty="0"/>
              <a:t>Hardware</a:t>
            </a:r>
          </a:p>
          <a:p>
            <a:pPr lvl="1"/>
            <a:r>
              <a:rPr lang="en-GB" sz="2800" dirty="0"/>
              <a:t>Cut </a:t>
            </a:r>
            <a:r>
              <a:rPr lang="en-GB" sz="2800" dirty="0" err="1"/>
              <a:t>bosch</a:t>
            </a:r>
            <a:r>
              <a:rPr lang="en-GB" sz="2800" dirty="0"/>
              <a:t> bar</a:t>
            </a:r>
          </a:p>
          <a:p>
            <a:pPr lvl="1"/>
            <a:r>
              <a:rPr lang="en-GB" sz="2800" dirty="0"/>
              <a:t>Develop brackets for solenoids </a:t>
            </a:r>
          </a:p>
          <a:p>
            <a:pPr lvl="1"/>
            <a:r>
              <a:rPr lang="en-GB" sz="2800" dirty="0"/>
              <a:t>Design and produce PCBs for solenoid circuit and Arduino </a:t>
            </a:r>
          </a:p>
          <a:p>
            <a:r>
              <a:rPr lang="en-GB" sz="3200" dirty="0"/>
              <a:t>Integrate software with keyboard hardware</a:t>
            </a:r>
          </a:p>
        </p:txBody>
      </p:sp>
    </p:spTree>
    <p:extLst>
      <p:ext uri="{BB962C8B-B14F-4D97-AF65-F5344CB8AC3E}">
        <p14:creationId xmlns:p14="http://schemas.microsoft.com/office/powerpoint/2010/main" val="3340579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AC00E-3EA6-489E-90AF-A2C568609FF3}"/>
              </a:ext>
            </a:extLst>
          </p:cNvPr>
          <p:cNvSpPr>
            <a:spLocks noGrp="1"/>
          </p:cNvSpPr>
          <p:nvPr>
            <p:ph type="title"/>
          </p:nvPr>
        </p:nvSpPr>
        <p:spPr/>
        <p:txBody>
          <a:bodyPr/>
          <a:lstStyle/>
          <a:p>
            <a:r>
              <a:rPr lang="en-GB" dirty="0"/>
              <a:t>Xylophone background</a:t>
            </a:r>
          </a:p>
        </p:txBody>
      </p:sp>
      <p:pic>
        <p:nvPicPr>
          <p:cNvPr id="4" name="Picture 3">
            <a:extLst>
              <a:ext uri="{FF2B5EF4-FFF2-40B4-BE49-F238E27FC236}">
                <a16:creationId xmlns:a16="http://schemas.microsoft.com/office/drawing/2014/main" id="{D0A96A60-FE92-42DD-A820-82F86E8F2C7A}"/>
              </a:ext>
            </a:extLst>
          </p:cNvPr>
          <p:cNvPicPr/>
          <p:nvPr/>
        </p:nvPicPr>
        <p:blipFill rotWithShape="1">
          <a:blip r:embed="rId3">
            <a:extLst>
              <a:ext uri="{28A0092B-C50C-407E-A947-70E740481C1C}">
                <a14:useLocalDpi xmlns:a14="http://schemas.microsoft.com/office/drawing/2010/main" val="0"/>
              </a:ext>
            </a:extLst>
          </a:blip>
          <a:srcRect t="1880"/>
          <a:stretch/>
        </p:blipFill>
        <p:spPr>
          <a:xfrm>
            <a:off x="1508246" y="1564119"/>
            <a:ext cx="3885687" cy="4892835"/>
          </a:xfrm>
          <a:prstGeom prst="rect">
            <a:avLst/>
          </a:prstGeom>
          <a:ln>
            <a:solidFill>
              <a:schemeClr val="tx1"/>
            </a:solidFill>
          </a:ln>
        </p:spPr>
      </p:pic>
      <p:pic>
        <p:nvPicPr>
          <p:cNvPr id="5" name="Picture 4">
            <a:extLst>
              <a:ext uri="{FF2B5EF4-FFF2-40B4-BE49-F238E27FC236}">
                <a16:creationId xmlns:a16="http://schemas.microsoft.com/office/drawing/2014/main" id="{FDC9C3C2-922B-4D14-A52E-28E4B9593B40}"/>
              </a:ext>
            </a:extLst>
          </p:cNvPr>
          <p:cNvPicPr/>
          <p:nvPr/>
        </p:nvPicPr>
        <p:blipFill>
          <a:blip r:embed="rId4">
            <a:extLst>
              <a:ext uri="{28A0092B-C50C-407E-A947-70E740481C1C}">
                <a14:useLocalDpi xmlns:a14="http://schemas.microsoft.com/office/drawing/2010/main" val="0"/>
              </a:ext>
            </a:extLst>
          </a:blip>
          <a:stretch>
            <a:fillRect/>
          </a:stretch>
        </p:blipFill>
        <p:spPr>
          <a:xfrm>
            <a:off x="6261586" y="1570407"/>
            <a:ext cx="4665340" cy="4904508"/>
          </a:xfrm>
          <a:prstGeom prst="rect">
            <a:avLst/>
          </a:prstGeom>
          <a:ln>
            <a:solidFill>
              <a:schemeClr val="tx1"/>
            </a:solidFill>
          </a:ln>
        </p:spPr>
      </p:pic>
    </p:spTree>
    <p:extLst>
      <p:ext uri="{BB962C8B-B14F-4D97-AF65-F5344CB8AC3E}">
        <p14:creationId xmlns:p14="http://schemas.microsoft.com/office/powerpoint/2010/main" val="16975216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33F54-DD02-4E8B-952C-F815BE048F98}"/>
              </a:ext>
            </a:extLst>
          </p:cNvPr>
          <p:cNvSpPr>
            <a:spLocks noGrp="1"/>
          </p:cNvSpPr>
          <p:nvPr>
            <p:ph type="title"/>
          </p:nvPr>
        </p:nvSpPr>
        <p:spPr/>
        <p:txBody>
          <a:bodyPr>
            <a:normAutofit/>
          </a:bodyPr>
          <a:lstStyle/>
          <a:p>
            <a:r>
              <a:rPr lang="en-GB" dirty="0">
                <a:ln w="0">
                  <a:solidFill>
                    <a:srgbClr val="7030A0"/>
                  </a:solidFill>
                </a:ln>
                <a:solidFill>
                  <a:srgbClr val="7030A0"/>
                </a:solidFill>
                <a:effectLst>
                  <a:outerShdw dist="38100" dir="2700000" algn="tl" rotWithShape="0">
                    <a:schemeClr val="accent4">
                      <a:lumMod val="60000"/>
                      <a:lumOff val="40000"/>
                      <a:alpha val="40000"/>
                    </a:schemeClr>
                  </a:outerShdw>
                </a:effectLst>
              </a:rPr>
              <a:t>Xylophone (Theo + Josh)</a:t>
            </a:r>
          </a:p>
        </p:txBody>
      </p:sp>
      <p:sp>
        <p:nvSpPr>
          <p:cNvPr id="3" name="Content Placeholder 2">
            <a:extLst>
              <a:ext uri="{FF2B5EF4-FFF2-40B4-BE49-F238E27FC236}">
                <a16:creationId xmlns:a16="http://schemas.microsoft.com/office/drawing/2014/main" id="{9EBAF1EF-7D9A-4D6E-9465-A5CCDFB86F7E}"/>
              </a:ext>
            </a:extLst>
          </p:cNvPr>
          <p:cNvSpPr>
            <a:spLocks noGrp="1"/>
          </p:cNvSpPr>
          <p:nvPr>
            <p:ph sz="half" idx="1"/>
          </p:nvPr>
        </p:nvSpPr>
        <p:spPr>
          <a:xfrm>
            <a:off x="385813" y="1847850"/>
            <a:ext cx="5440852" cy="4799838"/>
          </a:xfrm>
        </p:spPr>
        <p:txBody>
          <a:bodyPr>
            <a:normAutofit fontScale="85000" lnSpcReduction="10000"/>
          </a:bodyPr>
          <a:lstStyle/>
          <a:p>
            <a:r>
              <a:rPr lang="en-GB" sz="3400" dirty="0"/>
              <a:t>12 keys – 8 natural notes and 4 flats</a:t>
            </a:r>
          </a:p>
          <a:p>
            <a:r>
              <a:rPr lang="en-GB" sz="3400" dirty="0"/>
              <a:t>12 piezoelectric sensors </a:t>
            </a:r>
          </a:p>
          <a:p>
            <a:pPr lvl="1"/>
            <a:r>
              <a:rPr lang="en-GB" sz="2800" dirty="0"/>
              <a:t>Used to produce signal to trigger a sound to be played</a:t>
            </a:r>
          </a:p>
          <a:p>
            <a:r>
              <a:rPr lang="en-GB" sz="3700" dirty="0"/>
              <a:t>12 5V DC solenoids – one for each key</a:t>
            </a:r>
          </a:p>
          <a:p>
            <a:pPr lvl="1"/>
            <a:r>
              <a:rPr lang="en-GB" sz="3100" dirty="0"/>
              <a:t>programmed to hit piezo sensors</a:t>
            </a:r>
          </a:p>
          <a:p>
            <a:r>
              <a:rPr lang="en-GB" sz="3700" dirty="0"/>
              <a:t>Bosch bar</a:t>
            </a:r>
          </a:p>
          <a:p>
            <a:pPr lvl="1"/>
            <a:r>
              <a:rPr lang="en-GB" sz="3100" dirty="0"/>
              <a:t>supported by two threaded rods </a:t>
            </a:r>
          </a:p>
          <a:p>
            <a:pPr lvl="1"/>
            <a:r>
              <a:rPr lang="en-GB" sz="3100" dirty="0"/>
              <a:t>solenoids attached at the bottom side      </a:t>
            </a:r>
          </a:p>
        </p:txBody>
      </p:sp>
      <p:pic>
        <p:nvPicPr>
          <p:cNvPr id="6" name="Content Placeholder 5" descr="A close up of a device&#10;&#10;Description generated with high confidence">
            <a:extLst>
              <a:ext uri="{FF2B5EF4-FFF2-40B4-BE49-F238E27FC236}">
                <a16:creationId xmlns:a16="http://schemas.microsoft.com/office/drawing/2014/main" id="{B9459838-CBAB-48F5-BC71-85A6090B0EA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096000" y="1828343"/>
            <a:ext cx="5440853" cy="3999706"/>
          </a:xfrm>
          <a:ln>
            <a:solidFill>
              <a:schemeClr val="tx1"/>
            </a:solidFill>
          </a:ln>
        </p:spPr>
      </p:pic>
    </p:spTree>
    <p:extLst>
      <p:ext uri="{BB962C8B-B14F-4D97-AF65-F5344CB8AC3E}">
        <p14:creationId xmlns:p14="http://schemas.microsoft.com/office/powerpoint/2010/main" val="7536443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7E3F9-7752-4F51-959D-E4F8E37B8897}"/>
              </a:ext>
            </a:extLst>
          </p:cNvPr>
          <p:cNvSpPr>
            <a:spLocks noGrp="1"/>
          </p:cNvSpPr>
          <p:nvPr>
            <p:ph type="title"/>
          </p:nvPr>
        </p:nvSpPr>
        <p:spPr/>
        <p:txBody>
          <a:bodyPr/>
          <a:lstStyle/>
          <a:p>
            <a:r>
              <a:rPr lang="en-GB" dirty="0"/>
              <a:t>Progressing with the Xylophone</a:t>
            </a:r>
          </a:p>
        </p:txBody>
      </p:sp>
      <p:sp>
        <p:nvSpPr>
          <p:cNvPr id="3" name="Content Placeholder 2">
            <a:extLst>
              <a:ext uri="{FF2B5EF4-FFF2-40B4-BE49-F238E27FC236}">
                <a16:creationId xmlns:a16="http://schemas.microsoft.com/office/drawing/2014/main" id="{1108E7EE-3CFC-4E03-AEA3-36E3BDCB571F}"/>
              </a:ext>
            </a:extLst>
          </p:cNvPr>
          <p:cNvSpPr>
            <a:spLocks noGrp="1"/>
          </p:cNvSpPr>
          <p:nvPr>
            <p:ph idx="1"/>
          </p:nvPr>
        </p:nvSpPr>
        <p:spPr/>
        <p:txBody>
          <a:bodyPr>
            <a:normAutofit/>
          </a:bodyPr>
          <a:lstStyle/>
          <a:p>
            <a:r>
              <a:rPr lang="en-US" sz="3200" dirty="0"/>
              <a:t>Implement keyboard software and modify it </a:t>
            </a:r>
          </a:p>
          <a:p>
            <a:r>
              <a:rPr lang="en-US" sz="3200" dirty="0"/>
              <a:t>PCBs </a:t>
            </a:r>
            <a:endParaRPr lang="el-GR" sz="3200" dirty="0"/>
          </a:p>
          <a:p>
            <a:pPr lvl="1"/>
            <a:r>
              <a:rPr lang="en-US" sz="2800" dirty="0"/>
              <a:t>Solenoids</a:t>
            </a:r>
          </a:p>
          <a:p>
            <a:pPr lvl="1"/>
            <a:r>
              <a:rPr lang="en-US" sz="2800" dirty="0"/>
              <a:t>Piezo Sensors</a:t>
            </a:r>
          </a:p>
          <a:p>
            <a:r>
              <a:rPr lang="en-US" sz="3200" dirty="0"/>
              <a:t>Bosch bar assembly</a:t>
            </a:r>
          </a:p>
          <a:p>
            <a:r>
              <a:rPr lang="en-US" sz="3200" dirty="0"/>
              <a:t>LabVIEW</a:t>
            </a:r>
          </a:p>
          <a:p>
            <a:pPr lvl="1"/>
            <a:r>
              <a:rPr lang="en-US" sz="2800" dirty="0"/>
              <a:t>Need to learn LabView </a:t>
            </a:r>
          </a:p>
          <a:p>
            <a:pPr lvl="1"/>
            <a:r>
              <a:rPr lang="en-US" sz="2800" dirty="0"/>
              <a:t>Mitigated by keyboard software</a:t>
            </a:r>
            <a:endParaRPr lang="el-GR" sz="2800" dirty="0"/>
          </a:p>
        </p:txBody>
      </p:sp>
    </p:spTree>
    <p:extLst>
      <p:ext uri="{BB962C8B-B14F-4D97-AF65-F5344CB8AC3E}">
        <p14:creationId xmlns:p14="http://schemas.microsoft.com/office/powerpoint/2010/main" val="2145296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A07F9-5740-4165-8065-E23526EF746C}"/>
              </a:ext>
            </a:extLst>
          </p:cNvPr>
          <p:cNvSpPr>
            <a:spLocks noGrp="1"/>
          </p:cNvSpPr>
          <p:nvPr>
            <p:ph type="title"/>
          </p:nvPr>
        </p:nvSpPr>
        <p:spPr/>
        <p:txBody>
          <a:bodyPr/>
          <a:lstStyle/>
          <a:p>
            <a:r>
              <a:rPr lang="en-GB" dirty="0"/>
              <a:t>Panpipe background</a:t>
            </a:r>
          </a:p>
        </p:txBody>
      </p:sp>
      <p:pic>
        <p:nvPicPr>
          <p:cNvPr id="4" name="Picture 3">
            <a:extLst>
              <a:ext uri="{FF2B5EF4-FFF2-40B4-BE49-F238E27FC236}">
                <a16:creationId xmlns:a16="http://schemas.microsoft.com/office/drawing/2014/main" id="{CA2C2515-55CC-449E-AFEA-38D0BF7A79BD}"/>
              </a:ext>
            </a:extLst>
          </p:cNvPr>
          <p:cNvPicPr/>
          <p:nvPr/>
        </p:nvPicPr>
        <p:blipFill rotWithShape="1">
          <a:blip r:embed="rId2" cstate="print">
            <a:extLst>
              <a:ext uri="{28A0092B-C50C-407E-A947-70E740481C1C}">
                <a14:useLocalDpi xmlns:a14="http://schemas.microsoft.com/office/drawing/2010/main" val="0"/>
              </a:ext>
            </a:extLst>
          </a:blip>
          <a:srcRect l="11835" t="19858" r="59925" b="44444"/>
          <a:stretch/>
        </p:blipFill>
        <p:spPr bwMode="auto">
          <a:xfrm>
            <a:off x="606587" y="1668391"/>
            <a:ext cx="5024171" cy="3573776"/>
          </a:xfrm>
          <a:prstGeom prst="rect">
            <a:avLst/>
          </a:prstGeom>
          <a:ln>
            <a:solidFill>
              <a:schemeClr val="tx1"/>
            </a:solid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EEFAF531-C82F-4498-A878-34A0ABB6A193}"/>
              </a:ext>
            </a:extLst>
          </p:cNvPr>
          <p:cNvPicPr/>
          <p:nvPr/>
        </p:nvPicPr>
        <p:blipFill rotWithShape="1">
          <a:blip r:embed="rId3" cstate="print">
            <a:extLst>
              <a:ext uri="{28A0092B-C50C-407E-A947-70E740481C1C}">
                <a14:useLocalDpi xmlns:a14="http://schemas.microsoft.com/office/drawing/2010/main" val="0"/>
              </a:ext>
            </a:extLst>
          </a:blip>
          <a:srcRect l="17938" t="15680" r="53071" b="44083"/>
          <a:stretch/>
        </p:blipFill>
        <p:spPr bwMode="auto">
          <a:xfrm>
            <a:off x="6179232" y="1638130"/>
            <a:ext cx="5406181" cy="3604037"/>
          </a:xfrm>
          <a:prstGeom prst="rect">
            <a:avLst/>
          </a:prstGeom>
          <a:ln>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398658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6DEF1-BCD6-4A6E-B0D8-F09687E51671}"/>
              </a:ext>
            </a:extLst>
          </p:cNvPr>
          <p:cNvSpPr>
            <a:spLocks noGrp="1"/>
          </p:cNvSpPr>
          <p:nvPr>
            <p:ph type="title"/>
          </p:nvPr>
        </p:nvSpPr>
        <p:spPr/>
        <p:txBody>
          <a:bodyPr/>
          <a:lstStyle/>
          <a:p>
            <a:r>
              <a:rPr lang="en-GB" dirty="0"/>
              <a:t>Panpipes (Josh + Anton)</a:t>
            </a:r>
          </a:p>
        </p:txBody>
      </p:sp>
      <p:sp>
        <p:nvSpPr>
          <p:cNvPr id="3" name="Content Placeholder 2">
            <a:extLst>
              <a:ext uri="{FF2B5EF4-FFF2-40B4-BE49-F238E27FC236}">
                <a16:creationId xmlns:a16="http://schemas.microsoft.com/office/drawing/2014/main" id="{596F931B-EB50-412B-886B-F907B24DFADC}"/>
              </a:ext>
            </a:extLst>
          </p:cNvPr>
          <p:cNvSpPr>
            <a:spLocks noGrp="1"/>
          </p:cNvSpPr>
          <p:nvPr>
            <p:ph idx="1"/>
          </p:nvPr>
        </p:nvSpPr>
        <p:spPr>
          <a:xfrm>
            <a:off x="838201" y="1690688"/>
            <a:ext cx="5860480" cy="4667250"/>
          </a:xfrm>
        </p:spPr>
        <p:txBody>
          <a:bodyPr>
            <a:normAutofit lnSpcReduction="10000"/>
          </a:bodyPr>
          <a:lstStyle/>
          <a:p>
            <a:r>
              <a:rPr lang="en-GB" dirty="0"/>
              <a:t>15 pipes</a:t>
            </a:r>
          </a:p>
          <a:p>
            <a:pPr lvl="1"/>
            <a:r>
              <a:rPr lang="en-GB" dirty="0"/>
              <a:t>Ranging from C5 to C7</a:t>
            </a:r>
          </a:p>
          <a:p>
            <a:pPr lvl="1"/>
            <a:r>
              <a:rPr lang="en-GB" dirty="0"/>
              <a:t>Suitable for vocal notes</a:t>
            </a:r>
          </a:p>
          <a:p>
            <a:r>
              <a:rPr lang="en-GB" dirty="0"/>
              <a:t>Air pump provides airflow</a:t>
            </a:r>
          </a:p>
          <a:p>
            <a:pPr lvl="1"/>
            <a:r>
              <a:rPr lang="en-GB" dirty="0"/>
              <a:t>Air needs to be blown across each pipe</a:t>
            </a:r>
          </a:p>
          <a:p>
            <a:pPr lvl="1"/>
            <a:r>
              <a:rPr lang="en-GB" dirty="0"/>
              <a:t>Noise made by pump</a:t>
            </a:r>
          </a:p>
          <a:p>
            <a:r>
              <a:rPr lang="en-GB" dirty="0"/>
              <a:t>Decision between Tesla coil and panpipes</a:t>
            </a:r>
          </a:p>
          <a:p>
            <a:pPr marL="285750" indent="-285750"/>
            <a:r>
              <a:rPr lang="en-GB" dirty="0"/>
              <a:t>Original design</a:t>
            </a:r>
          </a:p>
          <a:p>
            <a:pPr marL="742950" lvl="1" indent="-285750"/>
            <a:r>
              <a:rPr lang="en-GB" dirty="0"/>
              <a:t>Only 1 nozzle</a:t>
            </a:r>
          </a:p>
          <a:p>
            <a:pPr marL="742950" lvl="1" indent="-285750"/>
            <a:r>
              <a:rPr lang="en-GB" dirty="0"/>
              <a:t>The nozzle moves to each pipe</a:t>
            </a:r>
          </a:p>
        </p:txBody>
      </p:sp>
      <p:pic>
        <p:nvPicPr>
          <p:cNvPr id="5" name="Picture 4">
            <a:extLst>
              <a:ext uri="{FF2B5EF4-FFF2-40B4-BE49-F238E27FC236}">
                <a16:creationId xmlns:a16="http://schemas.microsoft.com/office/drawing/2014/main" id="{B87D736D-13A8-442D-BA4A-7AD484F0E1DC}"/>
              </a:ext>
            </a:extLst>
          </p:cNvPr>
          <p:cNvPicPr>
            <a:picLocks noChangeAspect="1"/>
          </p:cNvPicPr>
          <p:nvPr/>
        </p:nvPicPr>
        <p:blipFill rotWithShape="1">
          <a:blip r:embed="rId3">
            <a:extLst>
              <a:ext uri="{28A0092B-C50C-407E-A947-70E740481C1C}">
                <a14:useLocalDpi xmlns:a14="http://schemas.microsoft.com/office/drawing/2010/main" val="0"/>
              </a:ext>
            </a:extLst>
          </a:blip>
          <a:srcRect l="8075" t="1660" r="8980" b="3924"/>
          <a:stretch/>
        </p:blipFill>
        <p:spPr>
          <a:xfrm>
            <a:off x="7035801" y="1095375"/>
            <a:ext cx="4318000" cy="4667250"/>
          </a:xfrm>
          <a:prstGeom prst="rect">
            <a:avLst/>
          </a:prstGeom>
          <a:ln>
            <a:solidFill>
              <a:schemeClr val="tx1"/>
            </a:solidFill>
          </a:ln>
        </p:spPr>
      </p:pic>
    </p:spTree>
    <p:extLst>
      <p:ext uri="{BB962C8B-B14F-4D97-AF65-F5344CB8AC3E}">
        <p14:creationId xmlns:p14="http://schemas.microsoft.com/office/powerpoint/2010/main" val="2753272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4F750-690C-4F8E-8BF6-4D27BE8F5200}"/>
              </a:ext>
            </a:extLst>
          </p:cNvPr>
          <p:cNvSpPr>
            <a:spLocks noGrp="1"/>
          </p:cNvSpPr>
          <p:nvPr>
            <p:ph type="title"/>
          </p:nvPr>
        </p:nvSpPr>
        <p:spPr/>
        <p:txBody>
          <a:bodyPr/>
          <a:lstStyle/>
          <a:p>
            <a:r>
              <a:rPr lang="en-GB" dirty="0"/>
              <a:t>Tesla Coil Background</a:t>
            </a:r>
          </a:p>
        </p:txBody>
      </p:sp>
      <p:pic>
        <p:nvPicPr>
          <p:cNvPr id="4" name="Content Placeholder 3"/>
          <p:cNvPicPr>
            <a:picLocks noGrp="1"/>
          </p:cNvPicPr>
          <p:nvPr>
            <p:ph idx="1"/>
          </p:nvPr>
        </p:nvPicPr>
        <p:blipFill>
          <a:blip r:embed="rId3" cstate="print">
            <a:extLst>
              <a:ext uri="{28A0092B-C50C-407E-A947-70E740481C1C}">
                <a14:useLocalDpi xmlns:a14="http://schemas.microsoft.com/office/drawing/2010/main" val="0"/>
              </a:ext>
            </a:extLst>
          </a:blip>
          <a:srcRect l="8778" t="19858" r="36702" b="34277"/>
          <a:stretch>
            <a:fillRect/>
          </a:stretch>
        </p:blipFill>
        <p:spPr bwMode="auto">
          <a:xfrm>
            <a:off x="117628" y="1443389"/>
            <a:ext cx="11258584" cy="5091881"/>
          </a:xfrm>
          <a:prstGeom prst="rect">
            <a:avLst/>
          </a:prstGeom>
          <a:noFill/>
          <a:ln>
            <a:solidFill>
              <a:schemeClr val="tx1"/>
            </a:solidFill>
          </a:ln>
        </p:spPr>
      </p:pic>
    </p:spTree>
    <p:extLst>
      <p:ext uri="{BB962C8B-B14F-4D97-AF65-F5344CB8AC3E}">
        <p14:creationId xmlns:p14="http://schemas.microsoft.com/office/powerpoint/2010/main" val="3829201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78042-5DC4-49AE-AB60-88FF2C6EFA9C}"/>
              </a:ext>
            </a:extLst>
          </p:cNvPr>
          <p:cNvSpPr>
            <a:spLocks noGrp="1"/>
          </p:cNvSpPr>
          <p:nvPr>
            <p:ph type="title"/>
          </p:nvPr>
        </p:nvSpPr>
        <p:spPr/>
        <p:txBody>
          <a:bodyPr/>
          <a:lstStyle/>
          <a:p>
            <a:r>
              <a:rPr lang="en-GB" dirty="0"/>
              <a:t>Project Overview (Andrei)</a:t>
            </a:r>
          </a:p>
        </p:txBody>
      </p:sp>
      <p:sp>
        <p:nvSpPr>
          <p:cNvPr id="3" name="Content Placeholder 2">
            <a:extLst>
              <a:ext uri="{FF2B5EF4-FFF2-40B4-BE49-F238E27FC236}">
                <a16:creationId xmlns:a16="http://schemas.microsoft.com/office/drawing/2014/main" id="{0237260C-E328-4701-96F7-6FBE3F5D371D}"/>
              </a:ext>
            </a:extLst>
          </p:cNvPr>
          <p:cNvSpPr>
            <a:spLocks noGrp="1"/>
          </p:cNvSpPr>
          <p:nvPr>
            <p:ph idx="1"/>
          </p:nvPr>
        </p:nvSpPr>
        <p:spPr>
          <a:xfrm>
            <a:off x="838199" y="1825625"/>
            <a:ext cx="10964779" cy="4351338"/>
          </a:xfrm>
        </p:spPr>
        <p:txBody>
          <a:bodyPr>
            <a:normAutofit fontScale="85000" lnSpcReduction="10000"/>
          </a:bodyPr>
          <a:lstStyle/>
          <a:p>
            <a:pPr>
              <a:lnSpc>
                <a:spcPct val="150000"/>
              </a:lnSpc>
            </a:pPr>
            <a:r>
              <a:rPr lang="en-GB" dirty="0"/>
              <a:t>Project brings together embedded systems and art</a:t>
            </a:r>
          </a:p>
          <a:p>
            <a:pPr>
              <a:lnSpc>
                <a:spcPct val="150000"/>
              </a:lnSpc>
            </a:pPr>
            <a:r>
              <a:rPr lang="en-GB" dirty="0"/>
              <a:t>Instruments: keyboard, xylophone, panpipes, </a:t>
            </a:r>
            <a:r>
              <a:rPr lang="en-GB" dirty="0" err="1"/>
              <a:t>Telsa</a:t>
            </a:r>
            <a:r>
              <a:rPr lang="en-GB" dirty="0"/>
              <a:t> coil, stepper motors</a:t>
            </a:r>
          </a:p>
          <a:p>
            <a:pPr>
              <a:lnSpc>
                <a:spcPct val="150000"/>
              </a:lnSpc>
            </a:pPr>
            <a:r>
              <a:rPr lang="en-GB" dirty="0"/>
              <a:t>The songs are: Eye of The Tiger (Survivor) and Californication (Red Hot Chilli Peppers)</a:t>
            </a:r>
          </a:p>
          <a:p>
            <a:pPr>
              <a:lnSpc>
                <a:spcPct val="150000"/>
              </a:lnSpc>
            </a:pPr>
            <a:r>
              <a:rPr lang="en-GB" dirty="0"/>
              <a:t>Rising interest, being backed by Siemens and National Instruments</a:t>
            </a:r>
          </a:p>
          <a:p>
            <a:pPr>
              <a:lnSpc>
                <a:spcPct val="150000"/>
              </a:lnSpc>
            </a:pPr>
            <a:r>
              <a:rPr lang="en-GB" dirty="0"/>
              <a:t>The project can act as a stand-alone core or together with the existing orchestra</a:t>
            </a:r>
          </a:p>
          <a:p>
            <a:pPr>
              <a:lnSpc>
                <a:spcPct val="150000"/>
              </a:lnSpc>
            </a:pPr>
            <a:r>
              <a:rPr lang="en-GB" dirty="0"/>
              <a:t>The project can be used to promote the university’s courses and at trade fairs</a:t>
            </a:r>
          </a:p>
          <a:p>
            <a:endParaRPr lang="en-GB" dirty="0"/>
          </a:p>
        </p:txBody>
      </p:sp>
    </p:spTree>
    <p:extLst>
      <p:ext uri="{BB962C8B-B14F-4D97-AF65-F5344CB8AC3E}">
        <p14:creationId xmlns:p14="http://schemas.microsoft.com/office/powerpoint/2010/main" val="11890786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Tesla Coil</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10635" y="1492734"/>
            <a:ext cx="5846109" cy="4786498"/>
          </a:xfrm>
          <a:prstGeom prst="rect">
            <a:avLst/>
          </a:prstGeom>
          <a:noFill/>
          <a:ln>
            <a:solidFill>
              <a:schemeClr val="tx1"/>
            </a:solidFill>
          </a:ln>
        </p:spPr>
      </p:pic>
      <p:sp>
        <p:nvSpPr>
          <p:cNvPr id="16" name="TextBox 15"/>
          <p:cNvSpPr txBox="1"/>
          <p:nvPr/>
        </p:nvSpPr>
        <p:spPr>
          <a:xfrm>
            <a:off x="887506" y="1855694"/>
            <a:ext cx="2729753"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t>Tested DIY tesla coil kits </a:t>
            </a:r>
          </a:p>
          <a:p>
            <a:pPr marL="285750" indent="-285750">
              <a:buFont typeface="Arial" panose="020B0604020202020204" pitchFamily="34" charset="0"/>
              <a:buChar char="•"/>
            </a:pPr>
            <a:r>
              <a:rPr lang="en-GB" sz="2400" dirty="0"/>
              <a:t> Researched switching circuits to power tesla coils</a:t>
            </a:r>
          </a:p>
          <a:p>
            <a:pPr marL="285750" indent="-285750">
              <a:buFont typeface="Arial" panose="020B0604020202020204" pitchFamily="34" charset="0"/>
              <a:buChar char="•"/>
            </a:pPr>
            <a:r>
              <a:rPr lang="en-GB" sz="2400" dirty="0"/>
              <a:t>Talked about testing the design in the HV lab  </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25981010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03098-11F9-4332-A9B1-812331CB63A8}"/>
              </a:ext>
            </a:extLst>
          </p:cNvPr>
          <p:cNvSpPr>
            <a:spLocks noGrp="1"/>
          </p:cNvSpPr>
          <p:nvPr>
            <p:ph type="title"/>
          </p:nvPr>
        </p:nvSpPr>
        <p:spPr/>
        <p:txBody>
          <a:bodyPr/>
          <a:lstStyle/>
          <a:p>
            <a:r>
              <a:rPr lang="en-GB" dirty="0"/>
              <a:t>Progressing with the Panpipes &amp; Tesla</a:t>
            </a:r>
          </a:p>
        </p:txBody>
      </p:sp>
      <p:sp>
        <p:nvSpPr>
          <p:cNvPr id="3" name="Content Placeholder 2">
            <a:extLst>
              <a:ext uri="{FF2B5EF4-FFF2-40B4-BE49-F238E27FC236}">
                <a16:creationId xmlns:a16="http://schemas.microsoft.com/office/drawing/2014/main" id="{0926F4E3-E3C7-472B-B9F0-4D61364C5E4B}"/>
              </a:ext>
            </a:extLst>
          </p:cNvPr>
          <p:cNvSpPr>
            <a:spLocks noGrp="1"/>
          </p:cNvSpPr>
          <p:nvPr>
            <p:ph idx="1"/>
          </p:nvPr>
        </p:nvSpPr>
        <p:spPr/>
        <p:txBody>
          <a:bodyPr>
            <a:normAutofit/>
          </a:bodyPr>
          <a:lstStyle/>
          <a:p>
            <a:r>
              <a:rPr lang="en-GB" dirty="0"/>
              <a:t>Criteria for proceeding with the Tesla coil:</a:t>
            </a:r>
            <a:endParaRPr lang="en-GB" sz="2600" dirty="0"/>
          </a:p>
          <a:p>
            <a:pPr lvl="1"/>
            <a:r>
              <a:rPr lang="en-GB" sz="2600" dirty="0"/>
              <a:t>Research how to interface the music information with the switching circuit</a:t>
            </a:r>
          </a:p>
          <a:p>
            <a:pPr lvl="1"/>
            <a:r>
              <a:rPr lang="en-GB" sz="2600" dirty="0"/>
              <a:t>Testing could be limited by HV Lab availability</a:t>
            </a:r>
          </a:p>
          <a:p>
            <a:pPr marL="457200" lvl="1" indent="0">
              <a:buNone/>
            </a:pPr>
            <a:endParaRPr lang="en-GB" dirty="0"/>
          </a:p>
          <a:p>
            <a:r>
              <a:rPr lang="en-GB" dirty="0"/>
              <a:t>Criteria for proceeding with the Panpipes:</a:t>
            </a:r>
          </a:p>
          <a:p>
            <a:pPr lvl="1"/>
            <a:r>
              <a:rPr lang="en-GB" sz="2600" dirty="0"/>
              <a:t>Further testing  to making sure each note can be clearly produced  </a:t>
            </a:r>
          </a:p>
          <a:p>
            <a:pPr lvl="1"/>
            <a:r>
              <a:rPr lang="en-GB" sz="2600" dirty="0"/>
              <a:t>Coming up with an effective solution to limit the noise from the pump</a:t>
            </a:r>
          </a:p>
          <a:p>
            <a:pPr marL="457200" lvl="1" indent="0">
              <a:buNone/>
            </a:pPr>
            <a:endParaRPr lang="en-GB" dirty="0"/>
          </a:p>
          <a:p>
            <a:r>
              <a:rPr lang="en-GB" sz="3000" dirty="0"/>
              <a:t>Deadline 7</a:t>
            </a:r>
            <a:r>
              <a:rPr lang="en-GB" sz="3000" baseline="30000" dirty="0"/>
              <a:t>th</a:t>
            </a:r>
            <a:r>
              <a:rPr lang="en-GB" sz="3000" dirty="0"/>
              <a:t> February</a:t>
            </a:r>
          </a:p>
          <a:p>
            <a:endParaRPr lang="en-GB" dirty="0"/>
          </a:p>
          <a:p>
            <a:endParaRPr lang="en-GB" dirty="0"/>
          </a:p>
        </p:txBody>
      </p:sp>
    </p:spTree>
    <p:extLst>
      <p:ext uri="{BB962C8B-B14F-4D97-AF65-F5344CB8AC3E}">
        <p14:creationId xmlns:p14="http://schemas.microsoft.com/office/powerpoint/2010/main" val="42160003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F056861-C1B2-49B3-89ED-37C5A0278294}"/>
              </a:ext>
            </a:extLst>
          </p:cNvPr>
          <p:cNvPicPr>
            <a:picLocks noChangeAspect="1"/>
          </p:cNvPicPr>
          <p:nvPr/>
        </p:nvPicPr>
        <p:blipFill rotWithShape="1">
          <a:blip r:embed="rId3">
            <a:extLst>
              <a:ext uri="{28A0092B-C50C-407E-A947-70E740481C1C}">
                <a14:useLocalDpi xmlns:a14="http://schemas.microsoft.com/office/drawing/2010/main" val="0"/>
              </a:ext>
            </a:extLst>
          </a:blip>
          <a:srcRect l="1709" r="3469"/>
          <a:stretch/>
        </p:blipFill>
        <p:spPr>
          <a:xfrm>
            <a:off x="5055949" y="1917697"/>
            <a:ext cx="6428639" cy="2614656"/>
          </a:xfrm>
          <a:prstGeom prst="rect">
            <a:avLst/>
          </a:prstGeom>
        </p:spPr>
      </p:pic>
      <p:sp>
        <p:nvSpPr>
          <p:cNvPr id="2" name="Title 1">
            <a:extLst>
              <a:ext uri="{FF2B5EF4-FFF2-40B4-BE49-F238E27FC236}">
                <a16:creationId xmlns:a16="http://schemas.microsoft.com/office/drawing/2014/main" id="{76FABB5C-37A2-4341-A4A8-73CB1D27733A}"/>
              </a:ext>
            </a:extLst>
          </p:cNvPr>
          <p:cNvSpPr>
            <a:spLocks noGrp="1"/>
          </p:cNvSpPr>
          <p:nvPr>
            <p:ph type="title"/>
          </p:nvPr>
        </p:nvSpPr>
        <p:spPr>
          <a:xfrm>
            <a:off x="430619" y="78928"/>
            <a:ext cx="10515600" cy="1292225"/>
          </a:xfrm>
        </p:spPr>
        <p:txBody>
          <a:bodyPr/>
          <a:lstStyle/>
          <a:p>
            <a:r>
              <a:rPr lang="en-GB" dirty="0"/>
              <a:t>Conductor (Francesco)</a:t>
            </a:r>
          </a:p>
        </p:txBody>
      </p:sp>
      <p:sp>
        <p:nvSpPr>
          <p:cNvPr id="3" name="Content Placeholder 2">
            <a:extLst>
              <a:ext uri="{FF2B5EF4-FFF2-40B4-BE49-F238E27FC236}">
                <a16:creationId xmlns:a16="http://schemas.microsoft.com/office/drawing/2014/main" id="{A369C458-8444-4E78-8B09-F37F58D816F0}"/>
              </a:ext>
            </a:extLst>
          </p:cNvPr>
          <p:cNvSpPr>
            <a:spLocks noGrp="1"/>
          </p:cNvSpPr>
          <p:nvPr>
            <p:ph idx="1"/>
          </p:nvPr>
        </p:nvSpPr>
        <p:spPr>
          <a:xfrm>
            <a:off x="171428" y="1339087"/>
            <a:ext cx="5829306" cy="2614656"/>
          </a:xfrm>
        </p:spPr>
        <p:txBody>
          <a:bodyPr>
            <a:noAutofit/>
          </a:bodyPr>
          <a:lstStyle/>
          <a:p>
            <a:r>
              <a:rPr lang="en-GB" dirty="0"/>
              <a:t>Will handle most of the ‘heavy’ processing</a:t>
            </a:r>
          </a:p>
          <a:p>
            <a:r>
              <a:rPr lang="en-GB" dirty="0"/>
              <a:t>Decode MIDI files into a format </a:t>
            </a:r>
            <a:r>
              <a:rPr lang="en-GB" dirty="0" err="1"/>
              <a:t>uC’s</a:t>
            </a:r>
            <a:r>
              <a:rPr lang="en-GB" dirty="0"/>
              <a:t> can understand</a:t>
            </a:r>
          </a:p>
          <a:p>
            <a:r>
              <a:rPr lang="en-GB" dirty="0"/>
              <a:t>Send corresponding data to individual instruments</a:t>
            </a:r>
          </a:p>
          <a:p>
            <a:r>
              <a:rPr lang="en-GB" dirty="0"/>
              <a:t>Synchronise Instruments to start simultaneously.</a:t>
            </a:r>
          </a:p>
        </p:txBody>
      </p:sp>
      <p:graphicFrame>
        <p:nvGraphicFramePr>
          <p:cNvPr id="10" name="Table 9">
            <a:extLst>
              <a:ext uri="{FF2B5EF4-FFF2-40B4-BE49-F238E27FC236}">
                <a16:creationId xmlns:a16="http://schemas.microsoft.com/office/drawing/2014/main" id="{7E492115-922B-470A-8AFF-97E9F0FB4038}"/>
              </a:ext>
            </a:extLst>
          </p:cNvPr>
          <p:cNvGraphicFramePr>
            <a:graphicFrameLocks noGrp="1"/>
          </p:cNvGraphicFramePr>
          <p:nvPr>
            <p:extLst>
              <p:ext uri="{D42A27DB-BD31-4B8C-83A1-F6EECF244321}">
                <p14:modId xmlns:p14="http://schemas.microsoft.com/office/powerpoint/2010/main" val="1793936428"/>
              </p:ext>
            </p:extLst>
          </p:nvPr>
        </p:nvGraphicFramePr>
        <p:xfrm>
          <a:off x="567508" y="5078898"/>
          <a:ext cx="11056983" cy="1417320"/>
        </p:xfrm>
        <a:graphic>
          <a:graphicData uri="http://schemas.openxmlformats.org/drawingml/2006/table">
            <a:tbl>
              <a:tblPr firstRow="1" bandRow="1">
                <a:tableStyleId>{35758FB7-9AC5-4552-8A53-C91805E547FA}</a:tableStyleId>
              </a:tblPr>
              <a:tblGrid>
                <a:gridCol w="1820734">
                  <a:extLst>
                    <a:ext uri="{9D8B030D-6E8A-4147-A177-3AD203B41FA5}">
                      <a16:colId xmlns:a16="http://schemas.microsoft.com/office/drawing/2014/main" val="1090576854"/>
                    </a:ext>
                  </a:extLst>
                </a:gridCol>
                <a:gridCol w="1582718">
                  <a:extLst>
                    <a:ext uri="{9D8B030D-6E8A-4147-A177-3AD203B41FA5}">
                      <a16:colId xmlns:a16="http://schemas.microsoft.com/office/drawing/2014/main" val="635949418"/>
                    </a:ext>
                  </a:extLst>
                </a:gridCol>
                <a:gridCol w="2421360">
                  <a:extLst>
                    <a:ext uri="{9D8B030D-6E8A-4147-A177-3AD203B41FA5}">
                      <a16:colId xmlns:a16="http://schemas.microsoft.com/office/drawing/2014/main" val="4044110557"/>
                    </a:ext>
                  </a:extLst>
                </a:gridCol>
                <a:gridCol w="2220167">
                  <a:extLst>
                    <a:ext uri="{9D8B030D-6E8A-4147-A177-3AD203B41FA5}">
                      <a16:colId xmlns:a16="http://schemas.microsoft.com/office/drawing/2014/main" val="1128261126"/>
                    </a:ext>
                  </a:extLst>
                </a:gridCol>
                <a:gridCol w="3012004">
                  <a:extLst>
                    <a:ext uri="{9D8B030D-6E8A-4147-A177-3AD203B41FA5}">
                      <a16:colId xmlns:a16="http://schemas.microsoft.com/office/drawing/2014/main" val="2076664387"/>
                    </a:ext>
                  </a:extLst>
                </a:gridCol>
              </a:tblGrid>
              <a:tr h="283746">
                <a:tc>
                  <a:txBody>
                    <a:bodyPr/>
                    <a:lstStyle/>
                    <a:p>
                      <a:r>
                        <a:rPr lang="en-GB" sz="1400" dirty="0"/>
                        <a:t>Method</a:t>
                      </a:r>
                    </a:p>
                  </a:txBody>
                  <a:tcPr>
                    <a:solidFill>
                      <a:srgbClr val="7030A0"/>
                    </a:solidFill>
                  </a:tcPr>
                </a:tc>
                <a:tc>
                  <a:txBody>
                    <a:bodyPr/>
                    <a:lstStyle/>
                    <a:p>
                      <a:r>
                        <a:rPr lang="en-GB" sz="1400" dirty="0"/>
                        <a:t>Module Price(£)</a:t>
                      </a:r>
                    </a:p>
                  </a:txBody>
                  <a:tcPr>
                    <a:solidFill>
                      <a:srgbClr val="7030A0"/>
                    </a:solidFill>
                  </a:tcPr>
                </a:tc>
                <a:tc>
                  <a:txBody>
                    <a:bodyPr/>
                    <a:lstStyle/>
                    <a:p>
                      <a:r>
                        <a:rPr lang="en-GB" sz="1400" dirty="0"/>
                        <a:t>Documentation</a:t>
                      </a:r>
                    </a:p>
                  </a:txBody>
                  <a:tcPr>
                    <a:solidFill>
                      <a:srgbClr val="7030A0"/>
                    </a:solidFill>
                  </a:tcPr>
                </a:tc>
                <a:tc>
                  <a:txBody>
                    <a:bodyPr/>
                    <a:lstStyle/>
                    <a:p>
                      <a:r>
                        <a:rPr lang="en-GB" sz="1400" dirty="0"/>
                        <a:t>Protocols</a:t>
                      </a:r>
                    </a:p>
                  </a:txBody>
                  <a:tcPr>
                    <a:solidFill>
                      <a:srgbClr val="7030A0"/>
                    </a:solidFill>
                  </a:tcPr>
                </a:tc>
                <a:tc>
                  <a:txBody>
                    <a:bodyPr/>
                    <a:lstStyle/>
                    <a:p>
                      <a:r>
                        <a:rPr lang="en-GB" sz="1400" dirty="0"/>
                        <a:t>Integration with existing hardware</a:t>
                      </a:r>
                    </a:p>
                  </a:txBody>
                  <a:tcPr>
                    <a:solidFill>
                      <a:srgbClr val="7030A0"/>
                    </a:solidFill>
                  </a:tcPr>
                </a:tc>
                <a:extLst>
                  <a:ext uri="{0D108BD9-81ED-4DB2-BD59-A6C34878D82A}">
                    <a16:rowId xmlns:a16="http://schemas.microsoft.com/office/drawing/2014/main" val="2142726011"/>
                  </a:ext>
                </a:extLst>
              </a:tr>
              <a:tr h="370840">
                <a:tc>
                  <a:txBody>
                    <a:bodyPr/>
                    <a:lstStyle/>
                    <a:p>
                      <a:r>
                        <a:rPr lang="en-GB" sz="1600" dirty="0">
                          <a:solidFill>
                            <a:schemeClr val="bg1"/>
                          </a:solidFill>
                        </a:rPr>
                        <a:t>WIFI</a:t>
                      </a:r>
                    </a:p>
                  </a:txBody>
                  <a:tcPr>
                    <a:solidFill>
                      <a:srgbClr val="CC99FF"/>
                    </a:solidFill>
                  </a:tcPr>
                </a:tc>
                <a:tc>
                  <a:txBody>
                    <a:bodyPr/>
                    <a:lstStyle/>
                    <a:p>
                      <a:r>
                        <a:rPr lang="en-GB" dirty="0"/>
                        <a:t>5</a:t>
                      </a:r>
                    </a:p>
                  </a:txBody>
                  <a:tcPr>
                    <a:solidFill>
                      <a:srgbClr val="CC99FF"/>
                    </a:solidFill>
                  </a:tcPr>
                </a:tc>
                <a:tc>
                  <a:txBody>
                    <a:bodyPr/>
                    <a:lstStyle/>
                    <a:p>
                      <a:pPr algn="ctr"/>
                      <a:r>
                        <a:rPr lang="en-GB" dirty="0"/>
                        <a:t>Largely available</a:t>
                      </a:r>
                    </a:p>
                  </a:txBody>
                  <a:tcPr>
                    <a:solidFill>
                      <a:srgbClr val="CC99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Largely available</a:t>
                      </a:r>
                    </a:p>
                  </a:txBody>
                  <a:tcPr>
                    <a:solidFill>
                      <a:srgbClr val="CC99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sym typeface="Wingdings" panose="05000000000000000000" pitchFamily="2" charset="2"/>
                        </a:rPr>
                        <a:t>Works well with all hardware</a:t>
                      </a:r>
                      <a:endParaRPr lang="en-GB" dirty="0"/>
                    </a:p>
                  </a:txBody>
                  <a:tcPr>
                    <a:solidFill>
                      <a:srgbClr val="CC99FF"/>
                    </a:solidFill>
                  </a:tcPr>
                </a:tc>
                <a:extLst>
                  <a:ext uri="{0D108BD9-81ED-4DB2-BD59-A6C34878D82A}">
                    <a16:rowId xmlns:a16="http://schemas.microsoft.com/office/drawing/2014/main" val="678193536"/>
                  </a:ext>
                </a:extLst>
              </a:tr>
              <a:tr h="370840">
                <a:tc>
                  <a:txBody>
                    <a:bodyPr/>
                    <a:lstStyle/>
                    <a:p>
                      <a:r>
                        <a:rPr lang="en-GB" sz="1600" dirty="0">
                          <a:solidFill>
                            <a:schemeClr val="bg1"/>
                          </a:solidFill>
                        </a:rPr>
                        <a:t>Bluetooth</a:t>
                      </a:r>
                    </a:p>
                  </a:txBody>
                  <a:tcPr>
                    <a:solidFill>
                      <a:srgbClr val="CC99FF"/>
                    </a:solidFill>
                  </a:tcPr>
                </a:tc>
                <a:tc>
                  <a:txBody>
                    <a:bodyPr/>
                    <a:lstStyle/>
                    <a:p>
                      <a:r>
                        <a:rPr lang="en-GB" dirty="0"/>
                        <a:t>3</a:t>
                      </a:r>
                    </a:p>
                  </a:txBody>
                  <a:tcPr>
                    <a:solidFill>
                      <a:srgbClr val="CC99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Largely available</a:t>
                      </a:r>
                    </a:p>
                  </a:txBody>
                  <a:tcPr>
                    <a:solidFill>
                      <a:srgbClr val="CC99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sym typeface="Wingdings" panose="05000000000000000000" pitchFamily="2" charset="2"/>
                        </a:rPr>
                        <a:t>Not very available</a:t>
                      </a:r>
                      <a:endParaRPr lang="en-GB" dirty="0"/>
                    </a:p>
                  </a:txBody>
                  <a:tcPr>
                    <a:solidFill>
                      <a:srgbClr val="CC99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sym typeface="Wingdings" panose="05000000000000000000" pitchFamily="2" charset="2"/>
                        </a:rPr>
                        <a:t>Works well with all hardware</a:t>
                      </a:r>
                      <a:endParaRPr lang="en-GB" dirty="0"/>
                    </a:p>
                  </a:txBody>
                  <a:tcPr>
                    <a:solidFill>
                      <a:srgbClr val="CC99FF"/>
                    </a:solidFill>
                  </a:tcPr>
                </a:tc>
                <a:extLst>
                  <a:ext uri="{0D108BD9-81ED-4DB2-BD59-A6C34878D82A}">
                    <a16:rowId xmlns:a16="http://schemas.microsoft.com/office/drawing/2014/main" val="2315604528"/>
                  </a:ext>
                </a:extLst>
              </a:tr>
              <a:tr h="370840">
                <a:tc>
                  <a:txBody>
                    <a:bodyPr/>
                    <a:lstStyle/>
                    <a:p>
                      <a:r>
                        <a:rPr lang="en-GB" sz="1600" dirty="0">
                          <a:solidFill>
                            <a:schemeClr val="bg1"/>
                          </a:solidFill>
                        </a:rPr>
                        <a:t>Radio</a:t>
                      </a:r>
                    </a:p>
                  </a:txBody>
                  <a:tcPr>
                    <a:solidFill>
                      <a:srgbClr val="CC99FF"/>
                    </a:solidFill>
                  </a:tcPr>
                </a:tc>
                <a:tc>
                  <a:txBody>
                    <a:bodyPr/>
                    <a:lstStyle/>
                    <a:p>
                      <a:r>
                        <a:rPr lang="en-GB" dirty="0"/>
                        <a:t>4</a:t>
                      </a:r>
                    </a:p>
                  </a:txBody>
                  <a:tcPr>
                    <a:solidFill>
                      <a:srgbClr val="CC99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Largely available</a:t>
                      </a:r>
                    </a:p>
                  </a:txBody>
                  <a:tcPr>
                    <a:solidFill>
                      <a:srgbClr val="CC99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sym typeface="Wingdings" panose="05000000000000000000" pitchFamily="2" charset="2"/>
                        </a:rPr>
                        <a:t>Not very available</a:t>
                      </a:r>
                      <a:endParaRPr lang="en-GB" dirty="0"/>
                    </a:p>
                  </a:txBody>
                  <a:tcPr>
                    <a:solidFill>
                      <a:srgbClr val="CC99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sym typeface="Wingdings" panose="05000000000000000000" pitchFamily="2" charset="2"/>
                        </a:rPr>
                        <a:t>Difficulties integrating</a:t>
                      </a:r>
                      <a:endParaRPr lang="en-GB" dirty="0"/>
                    </a:p>
                  </a:txBody>
                  <a:tcPr>
                    <a:solidFill>
                      <a:srgbClr val="CC99FF"/>
                    </a:solidFill>
                  </a:tcPr>
                </a:tc>
                <a:extLst>
                  <a:ext uri="{0D108BD9-81ED-4DB2-BD59-A6C34878D82A}">
                    <a16:rowId xmlns:a16="http://schemas.microsoft.com/office/drawing/2014/main" val="1764915590"/>
                  </a:ext>
                </a:extLst>
              </a:tr>
            </a:tbl>
          </a:graphicData>
        </a:graphic>
      </p:graphicFrame>
    </p:spTree>
    <p:extLst>
      <p:ext uri="{BB962C8B-B14F-4D97-AF65-F5344CB8AC3E}">
        <p14:creationId xmlns:p14="http://schemas.microsoft.com/office/powerpoint/2010/main" val="23522102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BA162-BC68-47E5-97D1-600C16DA81F9}"/>
              </a:ext>
            </a:extLst>
          </p:cNvPr>
          <p:cNvSpPr>
            <a:spLocks noGrp="1"/>
          </p:cNvSpPr>
          <p:nvPr>
            <p:ph type="title"/>
          </p:nvPr>
        </p:nvSpPr>
        <p:spPr/>
        <p:txBody>
          <a:bodyPr/>
          <a:lstStyle/>
          <a:p>
            <a:r>
              <a:rPr lang="en-GB" dirty="0"/>
              <a:t>Conductor (Francesco)</a:t>
            </a:r>
          </a:p>
        </p:txBody>
      </p:sp>
      <p:sp>
        <p:nvSpPr>
          <p:cNvPr id="3" name="Content Placeholder 2">
            <a:extLst>
              <a:ext uri="{FF2B5EF4-FFF2-40B4-BE49-F238E27FC236}">
                <a16:creationId xmlns:a16="http://schemas.microsoft.com/office/drawing/2014/main" id="{A7B09114-02A7-456D-B92A-FC575E130338}"/>
              </a:ext>
            </a:extLst>
          </p:cNvPr>
          <p:cNvSpPr>
            <a:spLocks noGrp="1"/>
          </p:cNvSpPr>
          <p:nvPr>
            <p:ph idx="1"/>
          </p:nvPr>
        </p:nvSpPr>
        <p:spPr/>
        <p:txBody>
          <a:bodyPr>
            <a:normAutofit fontScale="92500" lnSpcReduction="20000"/>
          </a:bodyPr>
          <a:lstStyle/>
          <a:p>
            <a:r>
              <a:rPr lang="en-GB" sz="3200" dirty="0"/>
              <a:t>Protocol Decision</a:t>
            </a:r>
          </a:p>
          <a:p>
            <a:endParaRPr lang="en-GB" sz="3200" dirty="0"/>
          </a:p>
          <a:p>
            <a:r>
              <a:rPr lang="en-GB" sz="3200" dirty="0"/>
              <a:t>Message </a:t>
            </a:r>
            <a:r>
              <a:rPr lang="en-GB" sz="3200" dirty="0" err="1"/>
              <a:t>Queing</a:t>
            </a:r>
            <a:r>
              <a:rPr lang="en-GB" sz="3200" dirty="0"/>
              <a:t> Telemetry Transport </a:t>
            </a:r>
            <a:r>
              <a:rPr lang="en-GB" sz="3200" b="1" dirty="0"/>
              <a:t>MQTT</a:t>
            </a:r>
          </a:p>
          <a:p>
            <a:endParaRPr lang="en-GB" sz="3200" dirty="0"/>
          </a:p>
          <a:p>
            <a:pPr marL="285750" indent="-285750"/>
            <a:r>
              <a:rPr lang="en-GB" sz="3200" dirty="0"/>
              <a:t>Enables publish/subscribe messaging model</a:t>
            </a:r>
          </a:p>
          <a:p>
            <a:pPr marL="285750" indent="-285750"/>
            <a:endParaRPr lang="en-GB" sz="3200" dirty="0"/>
          </a:p>
          <a:p>
            <a:pPr marL="285750" indent="-285750"/>
            <a:r>
              <a:rPr lang="en-GB" sz="3200" dirty="0"/>
              <a:t>Extremely lightweight/Small code footprint</a:t>
            </a:r>
          </a:p>
          <a:p>
            <a:pPr marL="285750" indent="-285750"/>
            <a:endParaRPr lang="en-GB" sz="3200" dirty="0"/>
          </a:p>
          <a:p>
            <a:pPr marL="285750" indent="-285750"/>
            <a:r>
              <a:rPr lang="en-GB" sz="3200" dirty="0"/>
              <a:t>Extensive Python + Arduino documentation</a:t>
            </a:r>
          </a:p>
          <a:p>
            <a:endParaRPr lang="en-GB" dirty="0"/>
          </a:p>
        </p:txBody>
      </p:sp>
    </p:spTree>
    <p:extLst>
      <p:ext uri="{BB962C8B-B14F-4D97-AF65-F5344CB8AC3E}">
        <p14:creationId xmlns:p14="http://schemas.microsoft.com/office/powerpoint/2010/main" val="1619202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FBD60-CEA0-42C8-8C94-36ACFEFE7825}"/>
              </a:ext>
            </a:extLst>
          </p:cNvPr>
          <p:cNvSpPr>
            <a:spLocks noGrp="1"/>
          </p:cNvSpPr>
          <p:nvPr>
            <p:ph type="title"/>
          </p:nvPr>
        </p:nvSpPr>
        <p:spPr/>
        <p:txBody>
          <a:bodyPr/>
          <a:lstStyle/>
          <a:p>
            <a:r>
              <a:rPr lang="en-GB" dirty="0"/>
              <a:t>GANTT Chart – Block 3 (Joyanto)</a:t>
            </a:r>
          </a:p>
        </p:txBody>
      </p:sp>
      <p:pic>
        <p:nvPicPr>
          <p:cNvPr id="4" name="Picture 3">
            <a:extLst>
              <a:ext uri="{FF2B5EF4-FFF2-40B4-BE49-F238E27FC236}">
                <a16:creationId xmlns:a16="http://schemas.microsoft.com/office/drawing/2014/main" id="{8BB29E07-EECC-4E05-BF23-F3C8DA0BB6DA}"/>
              </a:ext>
            </a:extLst>
          </p:cNvPr>
          <p:cNvPicPr>
            <a:picLocks noChangeAspect="1"/>
          </p:cNvPicPr>
          <p:nvPr/>
        </p:nvPicPr>
        <p:blipFill>
          <a:blip r:embed="rId3"/>
          <a:stretch>
            <a:fillRect/>
          </a:stretch>
        </p:blipFill>
        <p:spPr>
          <a:xfrm>
            <a:off x="1360623" y="1427719"/>
            <a:ext cx="9470754" cy="5430281"/>
          </a:xfrm>
          <a:prstGeom prst="rect">
            <a:avLst/>
          </a:prstGeom>
          <a:ln>
            <a:solidFill>
              <a:schemeClr val="tx1"/>
            </a:solidFill>
          </a:ln>
        </p:spPr>
      </p:pic>
    </p:spTree>
    <p:extLst>
      <p:ext uri="{BB962C8B-B14F-4D97-AF65-F5344CB8AC3E}">
        <p14:creationId xmlns:p14="http://schemas.microsoft.com/office/powerpoint/2010/main" val="20530531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FBD60-CEA0-42C8-8C94-36ACFEFE7825}"/>
              </a:ext>
            </a:extLst>
          </p:cNvPr>
          <p:cNvSpPr>
            <a:spLocks noGrp="1"/>
          </p:cNvSpPr>
          <p:nvPr>
            <p:ph type="title"/>
          </p:nvPr>
        </p:nvSpPr>
        <p:spPr/>
        <p:txBody>
          <a:bodyPr/>
          <a:lstStyle/>
          <a:p>
            <a:r>
              <a:rPr lang="en-GB" dirty="0"/>
              <a:t>GANTT Chart – Block 4 (Joyanto)</a:t>
            </a:r>
          </a:p>
        </p:txBody>
      </p:sp>
      <p:pic>
        <p:nvPicPr>
          <p:cNvPr id="5" name="Picture 4">
            <a:extLst>
              <a:ext uri="{FF2B5EF4-FFF2-40B4-BE49-F238E27FC236}">
                <a16:creationId xmlns:a16="http://schemas.microsoft.com/office/drawing/2014/main" id="{851FFC31-CB04-4087-ABD2-D47E42CB1BF7}"/>
              </a:ext>
            </a:extLst>
          </p:cNvPr>
          <p:cNvPicPr>
            <a:picLocks noChangeAspect="1"/>
          </p:cNvPicPr>
          <p:nvPr/>
        </p:nvPicPr>
        <p:blipFill rotWithShape="1">
          <a:blip r:embed="rId3"/>
          <a:srcRect r="60750"/>
          <a:stretch/>
        </p:blipFill>
        <p:spPr>
          <a:xfrm>
            <a:off x="260682" y="1371600"/>
            <a:ext cx="11670635" cy="5486400"/>
          </a:xfrm>
          <a:prstGeom prst="rect">
            <a:avLst/>
          </a:prstGeom>
          <a:ln>
            <a:solidFill>
              <a:schemeClr val="tx1"/>
            </a:solidFill>
          </a:ln>
        </p:spPr>
      </p:pic>
    </p:spTree>
    <p:extLst>
      <p:ext uri="{BB962C8B-B14F-4D97-AF65-F5344CB8AC3E}">
        <p14:creationId xmlns:p14="http://schemas.microsoft.com/office/powerpoint/2010/main" val="10889616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FBD60-CEA0-42C8-8C94-36ACFEFE7825}"/>
              </a:ext>
            </a:extLst>
          </p:cNvPr>
          <p:cNvSpPr>
            <a:spLocks noGrp="1"/>
          </p:cNvSpPr>
          <p:nvPr>
            <p:ph type="title"/>
          </p:nvPr>
        </p:nvSpPr>
        <p:spPr/>
        <p:txBody>
          <a:bodyPr/>
          <a:lstStyle/>
          <a:p>
            <a:r>
              <a:rPr lang="en-GB" dirty="0"/>
              <a:t>GANTT Chart – Block 5 (Joyanto)</a:t>
            </a:r>
          </a:p>
        </p:txBody>
      </p:sp>
      <p:pic>
        <p:nvPicPr>
          <p:cNvPr id="5" name="Picture 4">
            <a:extLst>
              <a:ext uri="{FF2B5EF4-FFF2-40B4-BE49-F238E27FC236}">
                <a16:creationId xmlns:a16="http://schemas.microsoft.com/office/drawing/2014/main" id="{9CDBB6F9-98A5-44F0-BEB0-ED5DF7F7A109}"/>
              </a:ext>
            </a:extLst>
          </p:cNvPr>
          <p:cNvPicPr>
            <a:picLocks noChangeAspect="1"/>
          </p:cNvPicPr>
          <p:nvPr/>
        </p:nvPicPr>
        <p:blipFill>
          <a:blip r:embed="rId3"/>
          <a:stretch>
            <a:fillRect/>
          </a:stretch>
        </p:blipFill>
        <p:spPr>
          <a:xfrm>
            <a:off x="273276" y="1690688"/>
            <a:ext cx="11645448" cy="4331289"/>
          </a:xfrm>
          <a:prstGeom prst="rect">
            <a:avLst/>
          </a:prstGeom>
          <a:ln>
            <a:solidFill>
              <a:schemeClr val="tx1"/>
            </a:solidFill>
          </a:ln>
        </p:spPr>
      </p:pic>
    </p:spTree>
    <p:extLst>
      <p:ext uri="{BB962C8B-B14F-4D97-AF65-F5344CB8AC3E}">
        <p14:creationId xmlns:p14="http://schemas.microsoft.com/office/powerpoint/2010/main" val="20165537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EA825-34FB-4D11-8C55-F45D3D773DD5}"/>
              </a:ext>
            </a:extLst>
          </p:cNvPr>
          <p:cNvSpPr>
            <a:spLocks noGrp="1"/>
          </p:cNvSpPr>
          <p:nvPr>
            <p:ph type="title"/>
          </p:nvPr>
        </p:nvSpPr>
        <p:spPr/>
        <p:txBody>
          <a:bodyPr/>
          <a:lstStyle/>
          <a:p>
            <a:r>
              <a:rPr lang="en-GB" dirty="0"/>
              <a:t>Summary</a:t>
            </a:r>
          </a:p>
        </p:txBody>
      </p:sp>
      <p:sp>
        <p:nvSpPr>
          <p:cNvPr id="3" name="Content Placeholder 2">
            <a:extLst>
              <a:ext uri="{FF2B5EF4-FFF2-40B4-BE49-F238E27FC236}">
                <a16:creationId xmlns:a16="http://schemas.microsoft.com/office/drawing/2014/main" id="{67A6A932-7FB1-4D8E-80F3-DDDCE1A006F6}"/>
              </a:ext>
            </a:extLst>
          </p:cNvPr>
          <p:cNvSpPr>
            <a:spLocks noGrp="1"/>
          </p:cNvSpPr>
          <p:nvPr>
            <p:ph idx="1"/>
          </p:nvPr>
        </p:nvSpPr>
        <p:spPr>
          <a:xfrm>
            <a:off x="838200" y="1639386"/>
            <a:ext cx="10515600" cy="4853489"/>
          </a:xfrm>
        </p:spPr>
        <p:txBody>
          <a:bodyPr>
            <a:normAutofit/>
          </a:bodyPr>
          <a:lstStyle/>
          <a:p>
            <a:r>
              <a:rPr lang="en-GB" dirty="0"/>
              <a:t>Stepper motors and keyboard</a:t>
            </a:r>
          </a:p>
          <a:p>
            <a:pPr lvl="1"/>
            <a:r>
              <a:rPr lang="en-GB" sz="2800" dirty="0"/>
              <a:t>Stepper motors – single motor working with music</a:t>
            </a:r>
          </a:p>
          <a:p>
            <a:pPr lvl="1"/>
            <a:r>
              <a:rPr lang="en-GB" sz="2800" dirty="0"/>
              <a:t>Keyboard – hardware designed, waiting on part delivery</a:t>
            </a:r>
          </a:p>
          <a:p>
            <a:pPr lvl="1"/>
            <a:r>
              <a:rPr lang="en-GB" sz="2800" dirty="0"/>
              <a:t>Completed by the end of Project Block 3 </a:t>
            </a:r>
          </a:p>
          <a:p>
            <a:r>
              <a:rPr lang="en-GB" dirty="0"/>
              <a:t>Xylophone and Panpipes/Tesla </a:t>
            </a:r>
          </a:p>
          <a:p>
            <a:pPr lvl="1"/>
            <a:r>
              <a:rPr lang="en-GB" sz="2800" dirty="0"/>
              <a:t>Xylophone hardware – has been laser cut</a:t>
            </a:r>
          </a:p>
          <a:p>
            <a:pPr lvl="1"/>
            <a:r>
              <a:rPr lang="en-GB" sz="2800" dirty="0"/>
              <a:t>Initial Research between Panpipes and Tesla coil</a:t>
            </a:r>
          </a:p>
          <a:p>
            <a:pPr lvl="1"/>
            <a:r>
              <a:rPr lang="en-GB" sz="2800" dirty="0"/>
              <a:t>Completed by the end of Project Block 4</a:t>
            </a:r>
          </a:p>
          <a:p>
            <a:r>
              <a:rPr lang="en-GB" dirty="0"/>
              <a:t>Final project block is dedicated to the Final Report and preparing for presentation </a:t>
            </a:r>
          </a:p>
        </p:txBody>
      </p:sp>
    </p:spTree>
    <p:extLst>
      <p:ext uri="{BB962C8B-B14F-4D97-AF65-F5344CB8AC3E}">
        <p14:creationId xmlns:p14="http://schemas.microsoft.com/office/powerpoint/2010/main" val="11789388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65B7EB-790C-4287-9EC1-4C956791924B}"/>
              </a:ext>
            </a:extLst>
          </p:cNvPr>
          <p:cNvSpPr>
            <a:spLocks noGrp="1"/>
          </p:cNvSpPr>
          <p:nvPr>
            <p:ph type="ctrTitle"/>
          </p:nvPr>
        </p:nvSpPr>
        <p:spPr/>
        <p:txBody>
          <a:bodyPr/>
          <a:lstStyle/>
          <a:p>
            <a:r>
              <a:rPr lang="en-GB" dirty="0"/>
              <a:t>Thank you for listening</a:t>
            </a:r>
          </a:p>
        </p:txBody>
      </p:sp>
      <p:sp>
        <p:nvSpPr>
          <p:cNvPr id="5" name="Subtitle 4">
            <a:extLst>
              <a:ext uri="{FF2B5EF4-FFF2-40B4-BE49-F238E27FC236}">
                <a16:creationId xmlns:a16="http://schemas.microsoft.com/office/drawing/2014/main" id="{716FC4FC-8A04-472D-86BF-C999C3CD9287}"/>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40664426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D7928-2129-4BE4-A627-BB0A1D6F5480}"/>
              </a:ext>
            </a:extLst>
          </p:cNvPr>
          <p:cNvSpPr>
            <a:spLocks noGrp="1"/>
          </p:cNvSpPr>
          <p:nvPr>
            <p:ph type="title"/>
          </p:nvPr>
        </p:nvSpPr>
        <p:spPr/>
        <p:txBody>
          <a:bodyPr/>
          <a:lstStyle/>
          <a:p>
            <a:r>
              <a:rPr lang="en-GB" dirty="0"/>
              <a:t>Aims &amp; Objectives (Anton)</a:t>
            </a:r>
          </a:p>
        </p:txBody>
      </p:sp>
      <p:sp>
        <p:nvSpPr>
          <p:cNvPr id="3" name="Content Placeholder 2">
            <a:extLst>
              <a:ext uri="{FF2B5EF4-FFF2-40B4-BE49-F238E27FC236}">
                <a16:creationId xmlns:a16="http://schemas.microsoft.com/office/drawing/2014/main" id="{BDEDBC1E-B38F-49E8-9A1E-97974365D359}"/>
              </a:ext>
            </a:extLst>
          </p:cNvPr>
          <p:cNvSpPr>
            <a:spLocks noGrp="1"/>
          </p:cNvSpPr>
          <p:nvPr>
            <p:ph idx="1"/>
          </p:nvPr>
        </p:nvSpPr>
        <p:spPr/>
        <p:txBody>
          <a:bodyPr/>
          <a:lstStyle/>
          <a:p>
            <a:r>
              <a:rPr lang="en-GB" dirty="0"/>
              <a:t>Aims</a:t>
            </a:r>
          </a:p>
          <a:p>
            <a:pPr lvl="1"/>
            <a:r>
              <a:rPr lang="en-GB" dirty="0"/>
              <a:t>Design and assemble 4 new robot instruments</a:t>
            </a:r>
          </a:p>
          <a:p>
            <a:pPr lvl="1"/>
            <a:r>
              <a:rPr lang="en-GB" dirty="0"/>
              <a:t>Play 2 different songs with the orchestra</a:t>
            </a:r>
          </a:p>
          <a:p>
            <a:pPr lvl="1"/>
            <a:r>
              <a:rPr lang="en-GB" dirty="0"/>
              <a:t>Allow for further music or instrument additions</a:t>
            </a:r>
          </a:p>
          <a:p>
            <a:pPr marL="0" indent="0">
              <a:buNone/>
            </a:pPr>
            <a:endParaRPr lang="en-GB" dirty="0"/>
          </a:p>
          <a:p>
            <a:r>
              <a:rPr lang="en-GB" dirty="0"/>
              <a:t>Objectives</a:t>
            </a:r>
          </a:p>
          <a:p>
            <a:pPr lvl="1"/>
            <a:r>
              <a:rPr lang="en-GB" dirty="0"/>
              <a:t>Propose designs for individual instruments</a:t>
            </a:r>
          </a:p>
          <a:p>
            <a:pPr lvl="1"/>
            <a:r>
              <a:rPr lang="en-GB" dirty="0"/>
              <a:t>Develop software and construct the hardware</a:t>
            </a:r>
          </a:p>
          <a:p>
            <a:pPr lvl="1"/>
            <a:r>
              <a:rPr lang="en-GB" dirty="0"/>
              <a:t>Implement a conductor which will send MIDI files to the instruments</a:t>
            </a:r>
          </a:p>
          <a:p>
            <a:pPr lvl="1"/>
            <a:r>
              <a:rPr lang="en-GB" dirty="0"/>
              <a:t>Assemble the orchestra and synchronise the orchestra</a:t>
            </a:r>
          </a:p>
          <a:p>
            <a:endParaRPr lang="en-GB" dirty="0"/>
          </a:p>
        </p:txBody>
      </p:sp>
    </p:spTree>
    <p:extLst>
      <p:ext uri="{BB962C8B-B14F-4D97-AF65-F5344CB8AC3E}">
        <p14:creationId xmlns:p14="http://schemas.microsoft.com/office/powerpoint/2010/main" val="1658469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A7264-27EA-4FB1-A6CA-B9292C8A182C}"/>
              </a:ext>
            </a:extLst>
          </p:cNvPr>
          <p:cNvSpPr>
            <a:spLocks noGrp="1"/>
          </p:cNvSpPr>
          <p:nvPr>
            <p:ph type="title"/>
          </p:nvPr>
        </p:nvSpPr>
        <p:spPr/>
        <p:txBody>
          <a:bodyPr/>
          <a:lstStyle/>
          <a:p>
            <a:r>
              <a:rPr lang="en-GB" dirty="0"/>
              <a:t>Challenges for Semester 1 (Joyanto)</a:t>
            </a:r>
          </a:p>
        </p:txBody>
      </p:sp>
      <p:sp>
        <p:nvSpPr>
          <p:cNvPr id="3" name="Content Placeholder 2">
            <a:extLst>
              <a:ext uri="{FF2B5EF4-FFF2-40B4-BE49-F238E27FC236}">
                <a16:creationId xmlns:a16="http://schemas.microsoft.com/office/drawing/2014/main" id="{57CC7999-D43F-4C49-9BA3-C8275BFC9EDA}"/>
              </a:ext>
            </a:extLst>
          </p:cNvPr>
          <p:cNvSpPr>
            <a:spLocks noGrp="1"/>
          </p:cNvSpPr>
          <p:nvPr>
            <p:ph idx="1"/>
          </p:nvPr>
        </p:nvSpPr>
        <p:spPr/>
        <p:txBody>
          <a:bodyPr/>
          <a:lstStyle/>
          <a:p>
            <a:r>
              <a:rPr lang="en-GB" dirty="0"/>
              <a:t>Decision on instruments</a:t>
            </a:r>
          </a:p>
          <a:p>
            <a:pPr lvl="1"/>
            <a:r>
              <a:rPr lang="en-GB" dirty="0"/>
              <a:t>Initial research period produced several designs to review </a:t>
            </a:r>
            <a:br>
              <a:rPr lang="en-GB" dirty="0"/>
            </a:br>
            <a:endParaRPr lang="en-GB" dirty="0"/>
          </a:p>
          <a:p>
            <a:r>
              <a:rPr lang="en-GB" dirty="0"/>
              <a:t>Decision of songs</a:t>
            </a:r>
          </a:p>
          <a:p>
            <a:pPr lvl="1"/>
            <a:r>
              <a:rPr lang="en-GB" dirty="0"/>
              <a:t>Facebook poll conducted with large amount of songs </a:t>
            </a:r>
          </a:p>
          <a:p>
            <a:pPr lvl="1"/>
            <a:r>
              <a:rPr lang="en-GB" dirty="0"/>
              <a:t>Eye of the Tiger – Survivor</a:t>
            </a:r>
          </a:p>
          <a:p>
            <a:pPr lvl="1"/>
            <a:r>
              <a:rPr lang="en-GB" dirty="0"/>
              <a:t>Californication – Red Hot Chilli Peppers</a:t>
            </a:r>
          </a:p>
          <a:p>
            <a:pPr lvl="1"/>
            <a:r>
              <a:rPr lang="en-GB" dirty="0"/>
              <a:t>Game of Thrones Theme Song *backup</a:t>
            </a:r>
            <a:br>
              <a:rPr lang="en-GB" dirty="0"/>
            </a:br>
            <a:endParaRPr lang="en-GB" dirty="0"/>
          </a:p>
          <a:p>
            <a:r>
              <a:rPr lang="en-GB" dirty="0"/>
              <a:t>Synchronising the instruments</a:t>
            </a:r>
          </a:p>
          <a:p>
            <a:endParaRPr lang="en-GB" dirty="0"/>
          </a:p>
        </p:txBody>
      </p:sp>
    </p:spTree>
    <p:extLst>
      <p:ext uri="{BB962C8B-B14F-4D97-AF65-F5344CB8AC3E}">
        <p14:creationId xmlns:p14="http://schemas.microsoft.com/office/powerpoint/2010/main" val="21356450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7FA35-E5A6-456E-B138-25A371C543E3}"/>
              </a:ext>
            </a:extLst>
          </p:cNvPr>
          <p:cNvSpPr>
            <a:spLocks noGrp="1"/>
          </p:cNvSpPr>
          <p:nvPr>
            <p:ph type="title"/>
          </p:nvPr>
        </p:nvSpPr>
        <p:spPr>
          <a:xfrm>
            <a:off x="838200" y="365125"/>
            <a:ext cx="10515600" cy="1325563"/>
          </a:xfrm>
        </p:spPr>
        <p:txBody>
          <a:bodyPr/>
          <a:lstStyle/>
          <a:p>
            <a:r>
              <a:rPr lang="en-GB"/>
              <a:t>Stepper motor background</a:t>
            </a:r>
            <a:endParaRPr lang="en-GB" dirty="0"/>
          </a:p>
        </p:txBody>
      </p:sp>
      <p:pic>
        <p:nvPicPr>
          <p:cNvPr id="3" name="Picture 2">
            <a:extLst>
              <a:ext uri="{FF2B5EF4-FFF2-40B4-BE49-F238E27FC236}">
                <a16:creationId xmlns:a16="http://schemas.microsoft.com/office/drawing/2014/main" id="{47A6F300-46D8-44E1-A9BA-3239C4CC5987}"/>
              </a:ext>
            </a:extLst>
          </p:cNvPr>
          <p:cNvPicPr>
            <a:picLocks noChangeAspect="1"/>
          </p:cNvPicPr>
          <p:nvPr/>
        </p:nvPicPr>
        <p:blipFill>
          <a:blip r:embed="rId2"/>
          <a:stretch>
            <a:fillRect/>
          </a:stretch>
        </p:blipFill>
        <p:spPr>
          <a:xfrm>
            <a:off x="1680410" y="1822821"/>
            <a:ext cx="8831179" cy="4098219"/>
          </a:xfrm>
          <a:prstGeom prst="rect">
            <a:avLst/>
          </a:prstGeom>
          <a:ln>
            <a:solidFill>
              <a:schemeClr val="tx1"/>
            </a:solidFill>
          </a:ln>
        </p:spPr>
      </p:pic>
    </p:spTree>
    <p:extLst>
      <p:ext uri="{BB962C8B-B14F-4D97-AF65-F5344CB8AC3E}">
        <p14:creationId xmlns:p14="http://schemas.microsoft.com/office/powerpoint/2010/main" val="39097663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A948A-9CBD-4737-9632-4193CAEEB86B}"/>
              </a:ext>
            </a:extLst>
          </p:cNvPr>
          <p:cNvSpPr>
            <a:spLocks noGrp="1"/>
          </p:cNvSpPr>
          <p:nvPr>
            <p:ph type="title"/>
          </p:nvPr>
        </p:nvSpPr>
        <p:spPr/>
        <p:txBody>
          <a:bodyPr/>
          <a:lstStyle/>
          <a:p>
            <a:r>
              <a:rPr lang="en-GB" dirty="0"/>
              <a:t>Stepper Motors (Francesco + Andrei)</a:t>
            </a:r>
          </a:p>
        </p:txBody>
      </p:sp>
      <p:sp>
        <p:nvSpPr>
          <p:cNvPr id="3" name="Content Placeholder 2">
            <a:extLst>
              <a:ext uri="{FF2B5EF4-FFF2-40B4-BE49-F238E27FC236}">
                <a16:creationId xmlns:a16="http://schemas.microsoft.com/office/drawing/2014/main" id="{11CEE52E-1B6D-4ADC-9732-5C56CBBAE74F}"/>
              </a:ext>
            </a:extLst>
          </p:cNvPr>
          <p:cNvSpPr>
            <a:spLocks noGrp="1"/>
          </p:cNvSpPr>
          <p:nvPr>
            <p:ph idx="1"/>
          </p:nvPr>
        </p:nvSpPr>
        <p:spPr>
          <a:xfrm>
            <a:off x="584201" y="1812925"/>
            <a:ext cx="6578600" cy="5032375"/>
          </a:xfrm>
        </p:spPr>
        <p:txBody>
          <a:bodyPr>
            <a:normAutofit lnSpcReduction="10000"/>
          </a:bodyPr>
          <a:lstStyle/>
          <a:p>
            <a:pPr marL="285750" indent="-285750"/>
            <a:r>
              <a:rPr lang="en-GB" dirty="0"/>
              <a:t>How do they work?</a:t>
            </a:r>
          </a:p>
          <a:p>
            <a:pPr marL="742950" lvl="1" indent="-285750"/>
            <a:r>
              <a:rPr lang="en-GB" dirty="0"/>
              <a:t>DC motor that converts digital pulses into steps of a rotation</a:t>
            </a:r>
          </a:p>
          <a:p>
            <a:pPr marL="742950" lvl="1" indent="-285750"/>
            <a:r>
              <a:rPr lang="en-GB" dirty="0"/>
              <a:t>Varying the pulse frequency modifies the shaft rotation</a:t>
            </a:r>
          </a:p>
          <a:p>
            <a:pPr marL="742950" lvl="1" indent="-285750"/>
            <a:r>
              <a:rPr lang="en-GB" dirty="0"/>
              <a:t>Permanent magnet acts as a rotor</a:t>
            </a:r>
          </a:p>
          <a:p>
            <a:pPr marL="742950" lvl="1" indent="-285750"/>
            <a:r>
              <a:rPr lang="en-GB" dirty="0"/>
              <a:t>When a winding is activated, the stator attracts the disc of opposite polarity in the rotor</a:t>
            </a:r>
          </a:p>
          <a:p>
            <a:pPr marL="742950" lvl="1" indent="-285750"/>
            <a:r>
              <a:rPr lang="en-GB" dirty="0"/>
              <a:t>The rotation can be controlled with a PWM signal</a:t>
            </a:r>
          </a:p>
          <a:p>
            <a:pPr marL="742950" lvl="1" indent="-285750"/>
            <a:r>
              <a:rPr lang="en-GB" dirty="0"/>
              <a:t>If the PWM frequency is in the audible range, the motor can produce different musical notes</a:t>
            </a:r>
          </a:p>
          <a:p>
            <a:endParaRPr lang="en-GB" dirty="0"/>
          </a:p>
        </p:txBody>
      </p:sp>
      <p:pic>
        <p:nvPicPr>
          <p:cNvPr id="4" name="Picture 3">
            <a:extLst>
              <a:ext uri="{FF2B5EF4-FFF2-40B4-BE49-F238E27FC236}">
                <a16:creationId xmlns:a16="http://schemas.microsoft.com/office/drawing/2014/main" id="{E32B6AF6-1F3A-400F-94D3-3CDEC15931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2932" y="2049326"/>
            <a:ext cx="5310168" cy="3511477"/>
          </a:xfrm>
          <a:prstGeom prst="rect">
            <a:avLst/>
          </a:prstGeom>
        </p:spPr>
      </p:pic>
    </p:spTree>
    <p:extLst>
      <p:ext uri="{BB962C8B-B14F-4D97-AF65-F5344CB8AC3E}">
        <p14:creationId xmlns:p14="http://schemas.microsoft.com/office/powerpoint/2010/main" val="1290988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6E0373C4-CB2A-4703-A0AE-C66174AFB6DE}"/>
              </a:ext>
            </a:extLst>
          </p:cNvPr>
          <p:cNvSpPr>
            <a:spLocks noGrp="1"/>
          </p:cNvSpPr>
          <p:nvPr>
            <p:ph idx="1"/>
          </p:nvPr>
        </p:nvSpPr>
        <p:spPr/>
        <p:txBody>
          <a:bodyPr/>
          <a:lstStyle/>
          <a:p>
            <a:pPr marL="285750" indent="-285750"/>
            <a:r>
              <a:rPr lang="en-GB" sz="3200" dirty="0"/>
              <a:t>The stepper motor was initially controlled using pre-defined libraries</a:t>
            </a:r>
          </a:p>
          <a:p>
            <a:pPr marL="285750" indent="-285750"/>
            <a:endParaRPr lang="en-GB" sz="3200" dirty="0"/>
          </a:p>
          <a:p>
            <a:pPr marL="285750" indent="-285750"/>
            <a:r>
              <a:rPr lang="en-GB" sz="3200" dirty="0"/>
              <a:t>The delay function stops the execution of the entire code</a:t>
            </a:r>
          </a:p>
          <a:p>
            <a:pPr marL="285750" indent="-285750"/>
            <a:endParaRPr lang="en-GB" sz="3200" dirty="0"/>
          </a:p>
          <a:p>
            <a:pPr marL="285750" indent="-285750"/>
            <a:r>
              <a:rPr lang="en-GB" sz="3200" dirty="0"/>
              <a:t>A noticeable delay can appear when using multiple motors</a:t>
            </a:r>
          </a:p>
          <a:p>
            <a:endParaRPr lang="en-GB" dirty="0"/>
          </a:p>
        </p:txBody>
      </p:sp>
      <p:sp>
        <p:nvSpPr>
          <p:cNvPr id="5" name="Title 4">
            <a:extLst>
              <a:ext uri="{FF2B5EF4-FFF2-40B4-BE49-F238E27FC236}">
                <a16:creationId xmlns:a16="http://schemas.microsoft.com/office/drawing/2014/main" id="{21788699-8F78-4788-9664-3AE0C851CCB9}"/>
              </a:ext>
            </a:extLst>
          </p:cNvPr>
          <p:cNvSpPr>
            <a:spLocks noGrp="1"/>
          </p:cNvSpPr>
          <p:nvPr>
            <p:ph type="title"/>
          </p:nvPr>
        </p:nvSpPr>
        <p:spPr/>
        <p:txBody>
          <a:bodyPr/>
          <a:lstStyle/>
          <a:p>
            <a:r>
              <a:rPr lang="en-GB" dirty="0"/>
              <a:t>Arduino Timers (Andrei)</a:t>
            </a:r>
          </a:p>
        </p:txBody>
      </p:sp>
    </p:spTree>
    <p:extLst>
      <p:ext uri="{BB962C8B-B14F-4D97-AF65-F5344CB8AC3E}">
        <p14:creationId xmlns:p14="http://schemas.microsoft.com/office/powerpoint/2010/main" val="3980964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1">
            <a:extLst>
              <a:ext uri="{FF2B5EF4-FFF2-40B4-BE49-F238E27FC236}">
                <a16:creationId xmlns:a16="http://schemas.microsoft.com/office/drawing/2014/main" id="{E19D0C13-3DA3-4DA2-960F-72BDCBFCC2B3}"/>
              </a:ext>
            </a:extLst>
          </p:cNvPr>
          <p:cNvGraphicFramePr>
            <a:graphicFrameLocks noGrp="1"/>
          </p:cNvGraphicFramePr>
          <p:nvPr>
            <p:ph idx="1"/>
            <p:extLst>
              <p:ext uri="{D42A27DB-BD31-4B8C-83A1-F6EECF244321}">
                <p14:modId xmlns:p14="http://schemas.microsoft.com/office/powerpoint/2010/main" val="2862523289"/>
              </p:ext>
            </p:extLst>
          </p:nvPr>
        </p:nvGraphicFramePr>
        <p:xfrm>
          <a:off x="212354" y="1690688"/>
          <a:ext cx="8594762" cy="2942550"/>
        </p:xfrm>
        <a:graphic>
          <a:graphicData uri="http://schemas.openxmlformats.org/drawingml/2006/table">
            <a:tbl>
              <a:tblPr firstRow="1" firstCol="1" bandRow="1">
                <a:tableStyleId>{5940675A-B579-460E-94D1-54222C63F5DA}</a:tableStyleId>
              </a:tblPr>
              <a:tblGrid>
                <a:gridCol w="2800353">
                  <a:extLst>
                    <a:ext uri="{9D8B030D-6E8A-4147-A177-3AD203B41FA5}">
                      <a16:colId xmlns:a16="http://schemas.microsoft.com/office/drawing/2014/main" val="3148423456"/>
                    </a:ext>
                  </a:extLst>
                </a:gridCol>
                <a:gridCol w="3214838">
                  <a:extLst>
                    <a:ext uri="{9D8B030D-6E8A-4147-A177-3AD203B41FA5}">
                      <a16:colId xmlns:a16="http://schemas.microsoft.com/office/drawing/2014/main" val="1314572835"/>
                    </a:ext>
                  </a:extLst>
                </a:gridCol>
                <a:gridCol w="2579571">
                  <a:extLst>
                    <a:ext uri="{9D8B030D-6E8A-4147-A177-3AD203B41FA5}">
                      <a16:colId xmlns:a16="http://schemas.microsoft.com/office/drawing/2014/main" val="492405"/>
                    </a:ext>
                  </a:extLst>
                </a:gridCol>
              </a:tblGrid>
              <a:tr h="660838">
                <a:tc>
                  <a:txBody>
                    <a:bodyPr/>
                    <a:lstStyle/>
                    <a:p>
                      <a:pPr>
                        <a:lnSpc>
                          <a:spcPct val="107000"/>
                        </a:lnSpc>
                        <a:spcAft>
                          <a:spcPts val="0"/>
                        </a:spcAft>
                      </a:pPr>
                      <a:r>
                        <a:rPr lang="en-GB" sz="2400" dirty="0">
                          <a:effectLst/>
                        </a:rPr>
                        <a:t> </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400" b="1" dirty="0">
                          <a:effectLst/>
                        </a:rPr>
                        <a:t>555 Timer</a:t>
                      </a:r>
                      <a:endParaRPr lang="en-GB" sz="24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400" b="1" dirty="0">
                          <a:effectLst/>
                        </a:rPr>
                        <a:t>Digital Signal Synthesizer</a:t>
                      </a:r>
                      <a:endParaRPr lang="en-GB" sz="24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12403920"/>
                  </a:ext>
                </a:extLst>
              </a:tr>
              <a:tr h="828076">
                <a:tc>
                  <a:txBody>
                    <a:bodyPr/>
                    <a:lstStyle/>
                    <a:p>
                      <a:pPr>
                        <a:lnSpc>
                          <a:spcPct val="107000"/>
                        </a:lnSpc>
                        <a:spcAft>
                          <a:spcPts val="0"/>
                        </a:spcAft>
                      </a:pPr>
                      <a:r>
                        <a:rPr lang="en-GB" sz="2400">
                          <a:effectLst/>
                        </a:rPr>
                        <a:t>External components needed</a:t>
                      </a:r>
                      <a:endParaRPr lang="en-GB"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400">
                          <a:effectLst/>
                        </a:rPr>
                        <a:t>2xResistors 2xCapacitor</a:t>
                      </a:r>
                      <a:endParaRPr lang="en-GB"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400" dirty="0">
                          <a:effectLst/>
                        </a:rPr>
                        <a:t>External oscillator, 2xCapacitors</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53213529"/>
                  </a:ext>
                </a:extLst>
              </a:tr>
              <a:tr h="459625">
                <a:tc>
                  <a:txBody>
                    <a:bodyPr/>
                    <a:lstStyle/>
                    <a:p>
                      <a:pPr>
                        <a:lnSpc>
                          <a:spcPct val="107000"/>
                        </a:lnSpc>
                        <a:spcAft>
                          <a:spcPts val="0"/>
                        </a:spcAft>
                      </a:pPr>
                      <a:r>
                        <a:rPr lang="en-GB" sz="2400">
                          <a:effectLst/>
                        </a:rPr>
                        <a:t>Range</a:t>
                      </a:r>
                      <a:endParaRPr lang="en-GB"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400">
                          <a:effectLst/>
                        </a:rPr>
                        <a:t>0-500kHz</a:t>
                      </a:r>
                      <a:endParaRPr lang="en-GB"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400">
                          <a:effectLst/>
                        </a:rPr>
                        <a:t>0-1Mhz</a:t>
                      </a:r>
                      <a:endParaRPr lang="en-GB"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37055563"/>
                  </a:ext>
                </a:extLst>
              </a:tr>
              <a:tr h="411560">
                <a:tc>
                  <a:txBody>
                    <a:bodyPr/>
                    <a:lstStyle/>
                    <a:p>
                      <a:pPr>
                        <a:lnSpc>
                          <a:spcPct val="107000"/>
                        </a:lnSpc>
                        <a:spcAft>
                          <a:spcPts val="0"/>
                        </a:spcAft>
                      </a:pPr>
                      <a:r>
                        <a:rPr lang="en-GB" sz="2400">
                          <a:effectLst/>
                        </a:rPr>
                        <a:t>Resolution</a:t>
                      </a:r>
                      <a:endParaRPr lang="en-GB"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342900" lvl="0" indent="-342900">
                        <a:lnSpc>
                          <a:spcPct val="107000"/>
                        </a:lnSpc>
                        <a:spcAft>
                          <a:spcPts val="0"/>
                        </a:spcAft>
                        <a:buFont typeface="Calibri" panose="020F0502020204030204" pitchFamily="34" charset="0"/>
                        <a:buChar char="-"/>
                      </a:pPr>
                      <a:r>
                        <a:rPr lang="en-GB" sz="2400">
                          <a:effectLst/>
                        </a:rPr>
                        <a:t> </a:t>
                      </a:r>
                      <a:endParaRPr lang="en-GB"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400">
                          <a:effectLst/>
                        </a:rPr>
                        <a:t>0.02Hz</a:t>
                      </a:r>
                      <a:endParaRPr lang="en-GB"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33178576"/>
                  </a:ext>
                </a:extLst>
              </a:tr>
              <a:tr h="477923">
                <a:tc>
                  <a:txBody>
                    <a:bodyPr/>
                    <a:lstStyle/>
                    <a:p>
                      <a:pPr>
                        <a:lnSpc>
                          <a:spcPct val="107000"/>
                        </a:lnSpc>
                        <a:spcAft>
                          <a:spcPts val="0"/>
                        </a:spcAft>
                      </a:pPr>
                      <a:r>
                        <a:rPr lang="en-GB" sz="2400">
                          <a:effectLst/>
                        </a:rPr>
                        <a:t>Current consumption</a:t>
                      </a:r>
                      <a:endParaRPr lang="en-GB"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400">
                          <a:effectLst/>
                        </a:rPr>
                        <a:t>5-10mA</a:t>
                      </a:r>
                      <a:endParaRPr lang="en-GB"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400" dirty="0">
                          <a:effectLst/>
                        </a:rPr>
                        <a:t>4mA</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15051306"/>
                  </a:ext>
                </a:extLst>
              </a:tr>
            </a:tbl>
          </a:graphicData>
        </a:graphic>
      </p:graphicFrame>
      <p:pic>
        <p:nvPicPr>
          <p:cNvPr id="7" name="Picture 6" descr="A close up of text on a white background&#10;&#10;Description generated with very high confidence">
            <a:extLst>
              <a:ext uri="{FF2B5EF4-FFF2-40B4-BE49-F238E27FC236}">
                <a16:creationId xmlns:a16="http://schemas.microsoft.com/office/drawing/2014/main" id="{4F9E2CF8-9EAC-4AF2-B33A-A067AABF77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2618" y="1607939"/>
            <a:ext cx="3057027" cy="2273970"/>
          </a:xfrm>
          <a:prstGeom prst="rect">
            <a:avLst/>
          </a:prstGeom>
        </p:spPr>
      </p:pic>
      <p:pic>
        <p:nvPicPr>
          <p:cNvPr id="8" name="Picture 7" descr="A circuit board&#10;&#10;Description generated with high confidence">
            <a:extLst>
              <a:ext uri="{FF2B5EF4-FFF2-40B4-BE49-F238E27FC236}">
                <a16:creationId xmlns:a16="http://schemas.microsoft.com/office/drawing/2014/main" id="{D475F11F-0CFD-4D0C-B480-C329425644D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11107" y="4113076"/>
            <a:ext cx="1942693" cy="2379799"/>
          </a:xfrm>
          <a:prstGeom prst="rect">
            <a:avLst/>
          </a:prstGeom>
        </p:spPr>
      </p:pic>
      <p:sp>
        <p:nvSpPr>
          <p:cNvPr id="9" name="Title 8">
            <a:extLst>
              <a:ext uri="{FF2B5EF4-FFF2-40B4-BE49-F238E27FC236}">
                <a16:creationId xmlns:a16="http://schemas.microsoft.com/office/drawing/2014/main" id="{14E75FE4-46EE-47DF-97B9-64F70972195F}"/>
              </a:ext>
            </a:extLst>
          </p:cNvPr>
          <p:cNvSpPr>
            <a:spLocks noGrp="1"/>
          </p:cNvSpPr>
          <p:nvPr>
            <p:ph type="title"/>
          </p:nvPr>
        </p:nvSpPr>
        <p:spPr/>
        <p:txBody>
          <a:bodyPr/>
          <a:lstStyle/>
          <a:p>
            <a:r>
              <a:rPr lang="en-GB" dirty="0"/>
              <a:t>Arduino Timers (Francesco)</a:t>
            </a:r>
          </a:p>
        </p:txBody>
      </p:sp>
    </p:spTree>
    <p:extLst>
      <p:ext uri="{BB962C8B-B14F-4D97-AF65-F5344CB8AC3E}">
        <p14:creationId xmlns:p14="http://schemas.microsoft.com/office/powerpoint/2010/main" val="437970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29C57-FA33-457C-8F8B-D3DAD5FD113C}"/>
              </a:ext>
            </a:extLst>
          </p:cNvPr>
          <p:cNvSpPr>
            <a:spLocks noGrp="1"/>
          </p:cNvSpPr>
          <p:nvPr>
            <p:ph type="title"/>
          </p:nvPr>
        </p:nvSpPr>
        <p:spPr/>
        <p:txBody>
          <a:bodyPr/>
          <a:lstStyle/>
          <a:p>
            <a:r>
              <a:rPr lang="en-GB" dirty="0"/>
              <a:t>Progressing with Stepper Motors</a:t>
            </a:r>
          </a:p>
        </p:txBody>
      </p:sp>
      <p:sp>
        <p:nvSpPr>
          <p:cNvPr id="3" name="Content Placeholder 2">
            <a:extLst>
              <a:ext uri="{FF2B5EF4-FFF2-40B4-BE49-F238E27FC236}">
                <a16:creationId xmlns:a16="http://schemas.microsoft.com/office/drawing/2014/main" id="{1FCE2267-8159-44AA-82F5-A6BCFF8149EC}"/>
              </a:ext>
            </a:extLst>
          </p:cNvPr>
          <p:cNvSpPr>
            <a:spLocks noGrp="1"/>
          </p:cNvSpPr>
          <p:nvPr>
            <p:ph idx="1"/>
          </p:nvPr>
        </p:nvSpPr>
        <p:spPr>
          <a:xfrm>
            <a:off x="695325" y="1606550"/>
            <a:ext cx="10515600" cy="4351338"/>
          </a:xfrm>
        </p:spPr>
        <p:txBody>
          <a:bodyPr>
            <a:normAutofit lnSpcReduction="10000"/>
          </a:bodyPr>
          <a:lstStyle/>
          <a:p>
            <a:r>
              <a:rPr lang="en-GB" sz="3200" dirty="0"/>
              <a:t>Combine Stepper Driver + DSS + ATmega328 + ESP8266 on a single PCB</a:t>
            </a:r>
          </a:p>
          <a:p>
            <a:endParaRPr lang="en-GB" sz="3200" dirty="0"/>
          </a:p>
          <a:p>
            <a:r>
              <a:rPr lang="en-GB" sz="3200" dirty="0"/>
              <a:t>Mount Steppers on wooden base to enhance the sound</a:t>
            </a:r>
          </a:p>
          <a:p>
            <a:endParaRPr lang="en-GB" sz="3200" dirty="0"/>
          </a:p>
          <a:p>
            <a:r>
              <a:rPr lang="en-GB" sz="3200" dirty="0"/>
              <a:t>Write the software</a:t>
            </a:r>
          </a:p>
          <a:p>
            <a:endParaRPr lang="en-GB" sz="3200" dirty="0"/>
          </a:p>
          <a:p>
            <a:r>
              <a:rPr lang="en-GB" sz="3200" dirty="0"/>
              <a:t>Finalise, make improvements, add visual effects</a:t>
            </a:r>
          </a:p>
          <a:p>
            <a:pPr marL="514350" indent="-514350">
              <a:buFont typeface="+mj-lt"/>
              <a:buAutoNum type="arabicPeriod"/>
            </a:pPr>
            <a:endParaRPr lang="en-GB" dirty="0"/>
          </a:p>
        </p:txBody>
      </p:sp>
    </p:spTree>
    <p:extLst>
      <p:ext uri="{BB962C8B-B14F-4D97-AF65-F5344CB8AC3E}">
        <p14:creationId xmlns:p14="http://schemas.microsoft.com/office/powerpoint/2010/main" val="12957650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717</TotalTime>
  <Words>2668</Words>
  <Application>Microsoft Office PowerPoint</Application>
  <PresentationFormat>Widescreen</PresentationFormat>
  <Paragraphs>330</Paragraphs>
  <Slides>28</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Times New Roman</vt:lpstr>
      <vt:lpstr>Wingdings</vt:lpstr>
      <vt:lpstr>Office Theme</vt:lpstr>
      <vt:lpstr>The SoundBytes</vt:lpstr>
      <vt:lpstr>Project Overview (Andrei)</vt:lpstr>
      <vt:lpstr>Aims &amp; Objectives (Anton)</vt:lpstr>
      <vt:lpstr>Challenges for Semester 1 (Joyanto)</vt:lpstr>
      <vt:lpstr>Stepper motor background</vt:lpstr>
      <vt:lpstr>Stepper Motors (Francesco + Andrei)</vt:lpstr>
      <vt:lpstr>Arduino Timers (Andrei)</vt:lpstr>
      <vt:lpstr>Arduino Timers (Francesco)</vt:lpstr>
      <vt:lpstr>Progressing with Stepper Motors</vt:lpstr>
      <vt:lpstr>Keyboard image</vt:lpstr>
      <vt:lpstr>Keyboard (Joyanto and Theo)</vt:lpstr>
      <vt:lpstr>Keyboard</vt:lpstr>
      <vt:lpstr>Progressing with the Keyboard</vt:lpstr>
      <vt:lpstr>Xylophone background</vt:lpstr>
      <vt:lpstr>Xylophone (Theo + Josh)</vt:lpstr>
      <vt:lpstr>Progressing with the Xylophone</vt:lpstr>
      <vt:lpstr>Panpipe background</vt:lpstr>
      <vt:lpstr>Panpipes (Josh + Anton)</vt:lpstr>
      <vt:lpstr>Tesla Coil Background</vt:lpstr>
      <vt:lpstr>Tesla Coil</vt:lpstr>
      <vt:lpstr>Progressing with the Panpipes &amp; Tesla</vt:lpstr>
      <vt:lpstr>Conductor (Francesco)</vt:lpstr>
      <vt:lpstr>Conductor (Francesco)</vt:lpstr>
      <vt:lpstr>GANTT Chart – Block 3 (Joyanto)</vt:lpstr>
      <vt:lpstr>GANTT Chart – Block 4 (Joyanto)</vt:lpstr>
      <vt:lpstr>GANTT Chart – Block 5 (Joyanto)</vt:lpstr>
      <vt:lpstr>Summary</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Joyanto Chanda</dc:creator>
  <cp:lastModifiedBy>Francesco Fumagalli</cp:lastModifiedBy>
  <cp:revision>66</cp:revision>
  <dcterms:created xsi:type="dcterms:W3CDTF">2017-12-10T15:35:37Z</dcterms:created>
  <dcterms:modified xsi:type="dcterms:W3CDTF">2018-01-26T10:15:50Z</dcterms:modified>
</cp:coreProperties>
</file>

<file path=docProps/thumbnail.jpeg>
</file>